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28C1ECD0-31E7-4446-BC63-7C4308692428}">
  <a:tblStyle styleId="{28C1ECD0-31E7-4446-BC63-7C4308692428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468B6B72-8063-4919-8496-7BE1E236263D}" styleName="Table_1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2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94295159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600"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 sz="2400"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‹Nr.›</a:t>
            </a:fld>
            <a:endParaRPr lang="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SzPct val="100000"/>
              <a:defRPr sz="3000"/>
            </a:lvl1pPr>
            <a:lvl2pPr>
              <a:spcBef>
                <a:spcPts val="480"/>
              </a:spcBef>
              <a:buSzPct val="100000"/>
              <a:defRPr sz="2400"/>
            </a:lvl2pPr>
            <a:lvl3pPr>
              <a:spcBef>
                <a:spcPts val="480"/>
              </a:spcBef>
              <a:buSzPct val="100000"/>
              <a:defRPr sz="2400"/>
            </a:lvl3pPr>
            <a:lvl4pPr>
              <a:spcBef>
                <a:spcPts val="360"/>
              </a:spcBef>
              <a:buSzPct val="100000"/>
              <a:defRPr sz="1800"/>
            </a:lvl4pPr>
            <a:lvl5pPr>
              <a:spcBef>
                <a:spcPts val="360"/>
              </a:spcBef>
              <a:buSzPct val="100000"/>
              <a:defRPr sz="1800"/>
            </a:lvl5pPr>
            <a:lvl6pPr>
              <a:spcBef>
                <a:spcPts val="360"/>
              </a:spcBef>
              <a:buSzPct val="100000"/>
              <a:defRPr sz="1800"/>
            </a:lvl6pPr>
            <a:lvl7pPr>
              <a:spcBef>
                <a:spcPts val="360"/>
              </a:spcBef>
              <a:buSzPct val="100000"/>
              <a:defRPr sz="1800"/>
            </a:lvl7pPr>
            <a:lvl8pPr>
              <a:spcBef>
                <a:spcPts val="360"/>
              </a:spcBef>
              <a:buSzPct val="100000"/>
              <a:defRPr sz="1800"/>
            </a:lvl8pPr>
            <a:lvl9pPr>
              <a:spcBef>
                <a:spcPts val="360"/>
              </a:spcBef>
              <a:buSzPct val="100000"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24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‹Nr.›</a:t>
            </a:fld>
            <a:endParaRPr lang="de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de"/>
              <a:t>Euklidischer</a:t>
            </a:r>
          </a:p>
          <a:p>
            <a:pPr lvl="0">
              <a:spcBef>
                <a:spcPts val="0"/>
              </a:spcBef>
              <a:buNone/>
            </a:pPr>
            <a:r>
              <a:rPr lang="de"/>
              <a:t>Algorithmus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685800" y="34840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 sz="5700"/>
              <a:t>20.02.2015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/>
        </p:nvSpPr>
        <p:spPr>
          <a:xfrm>
            <a:off x="3771300" y="2925750"/>
            <a:ext cx="4915499" cy="2438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de" sz="2400" dirty="0">
                <a:solidFill>
                  <a:srgbClr val="FFC000"/>
                </a:solidFill>
              </a:rPr>
              <a:t>2 = 26 - 3 ⋅ 8</a:t>
            </a:r>
          </a:p>
          <a:p>
            <a:pPr rtl="0">
              <a:spcBef>
                <a:spcPts val="0"/>
              </a:spcBef>
              <a:buNone/>
            </a:pPr>
            <a:r>
              <a:rPr lang="de" sz="2400" dirty="0">
                <a:solidFill>
                  <a:schemeClr val="dk1"/>
                </a:solidFill>
              </a:rPr>
              <a:t>2 = 26 - 3 ⋅ (</a:t>
            </a:r>
            <a:r>
              <a:rPr lang="de" sz="2400" dirty="0">
                <a:solidFill>
                  <a:srgbClr val="00B050"/>
                </a:solidFill>
              </a:rPr>
              <a:t>34 - 1 ⋅ 26</a:t>
            </a:r>
            <a:r>
              <a:rPr lang="de" sz="2400" dirty="0">
                <a:solidFill>
                  <a:schemeClr val="dk1"/>
                </a:solidFill>
              </a:rPr>
              <a:t>)</a:t>
            </a:r>
          </a:p>
          <a:p>
            <a:pPr rtl="0">
              <a:spcBef>
                <a:spcPts val="0"/>
              </a:spcBef>
              <a:buNone/>
            </a:pPr>
            <a:r>
              <a:rPr lang="de" sz="2400" dirty="0">
                <a:solidFill>
                  <a:schemeClr val="dk1"/>
                </a:solidFill>
              </a:rPr>
              <a:t>2 = 26 - 3 ⋅ 34 + 3 ⋅ 26</a:t>
            </a:r>
          </a:p>
          <a:p>
            <a:pPr rtl="0">
              <a:spcBef>
                <a:spcPts val="0"/>
              </a:spcBef>
              <a:buNone/>
            </a:pPr>
            <a:r>
              <a:rPr lang="de" sz="2400" dirty="0">
                <a:solidFill>
                  <a:schemeClr val="dk1"/>
                </a:solidFill>
              </a:rPr>
              <a:t>2 = -3 ⋅ 34 + 4 ⋅ 26</a:t>
            </a:r>
          </a:p>
          <a:p>
            <a:pPr rtl="0">
              <a:spcBef>
                <a:spcPts val="0"/>
              </a:spcBef>
              <a:buNone/>
            </a:pPr>
            <a:r>
              <a:rPr lang="de" sz="2400" dirty="0">
                <a:solidFill>
                  <a:schemeClr val="dk1"/>
                </a:solidFill>
              </a:rPr>
              <a:t>2 = -3 ⋅ 34 + 4 ⋅ (</a:t>
            </a:r>
            <a:r>
              <a:rPr lang="de" sz="2400" dirty="0">
                <a:solidFill>
                  <a:srgbClr val="0070C0"/>
                </a:solidFill>
              </a:rPr>
              <a:t>128 - 3 ⋅ 34</a:t>
            </a:r>
            <a:r>
              <a:rPr lang="de" sz="2400" dirty="0">
                <a:solidFill>
                  <a:schemeClr val="dk1"/>
                </a:solidFill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de" sz="2400" dirty="0">
                <a:solidFill>
                  <a:schemeClr val="dk1"/>
                </a:solidFill>
              </a:rPr>
              <a:t>2 = </a:t>
            </a:r>
            <a:r>
              <a:rPr lang="de" sz="2400" dirty="0">
                <a:solidFill>
                  <a:srgbClr val="FF0000"/>
                </a:solidFill>
              </a:rPr>
              <a:t>4</a:t>
            </a:r>
            <a:r>
              <a:rPr lang="de" sz="2400" dirty="0">
                <a:solidFill>
                  <a:schemeClr val="dk1"/>
                </a:solidFill>
              </a:rPr>
              <a:t> ⋅ 128 </a:t>
            </a:r>
            <a:r>
              <a:rPr lang="de" sz="2400" dirty="0">
                <a:solidFill>
                  <a:srgbClr val="FF0000"/>
                </a:solidFill>
              </a:rPr>
              <a:t>- 15</a:t>
            </a:r>
            <a:r>
              <a:rPr lang="de" sz="2400" dirty="0">
                <a:solidFill>
                  <a:schemeClr val="dk1"/>
                </a:solidFill>
              </a:rPr>
              <a:t> ⋅ 34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/>
              <a:t>Ermitteln einer Lösung (Beispiel)</a:t>
            </a:r>
          </a:p>
        </p:txBody>
      </p:sp>
      <p:graphicFrame>
        <p:nvGraphicFramePr>
          <p:cNvPr id="107" name="Shape 107"/>
          <p:cNvGraphicFramePr/>
          <p:nvPr/>
        </p:nvGraphicFramePr>
        <p:xfrm>
          <a:off x="457200" y="2925750"/>
          <a:ext cx="2732200" cy="2438250"/>
        </p:xfrm>
        <a:graphic>
          <a:graphicData uri="http://schemas.openxmlformats.org/drawingml/2006/table">
            <a:tbl>
              <a:tblPr>
                <a:noFill/>
                <a:tableStyleId>{468B6B72-8063-4919-8496-7BE1E236263D}</a:tableStyleId>
              </a:tblPr>
              <a:tblGrid>
                <a:gridCol w="683050"/>
                <a:gridCol w="683050"/>
                <a:gridCol w="683050"/>
                <a:gridCol w="683050"/>
              </a:tblGrid>
              <a:tr h="3884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2000" b="1" dirty="0"/>
                        <a:t>a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2000" b="1"/>
                        <a:t>b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2000" b="1"/>
                        <a:t>q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2000" b="1"/>
                        <a:t>r</a:t>
                      </a:r>
                    </a:p>
                  </a:txBody>
                  <a:tcPr marL="91425" marR="91425" marT="91425" marB="91425" anchor="ctr"/>
                </a:tc>
              </a:tr>
              <a:tr h="3884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2000"/>
                        <a:t>128</a:t>
                      </a:r>
                    </a:p>
                  </a:txBody>
                  <a:tcPr marL="91425" marR="91425" marT="91425" marB="91425" anchor="ctr">
                    <a:solidFill>
                      <a:srgbClr val="3C7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2000" dirty="0"/>
                        <a:t>34</a:t>
                      </a:r>
                    </a:p>
                  </a:txBody>
                  <a:tcPr marL="91425" marR="91425" marT="91425" marB="91425" anchor="ctr">
                    <a:solidFill>
                      <a:srgbClr val="3C7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2000"/>
                        <a:t>3</a:t>
                      </a:r>
                    </a:p>
                  </a:txBody>
                  <a:tcPr marL="91425" marR="91425" marT="91425" marB="91425" anchor="ctr">
                    <a:solidFill>
                      <a:srgbClr val="3C7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2000"/>
                        <a:t>26</a:t>
                      </a:r>
                    </a:p>
                  </a:txBody>
                  <a:tcPr marL="91425" marR="91425" marT="91425" marB="91425" anchor="ctr">
                    <a:solidFill>
                      <a:srgbClr val="3C78D8"/>
                    </a:solidFill>
                  </a:tcPr>
                </a:tc>
              </a:tr>
              <a:tr h="3884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2000"/>
                        <a:t>34</a:t>
                      </a:r>
                    </a:p>
                  </a:txBody>
                  <a:tcPr marL="91425" marR="91425" marT="91425" marB="91425" anchor="ctr"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2000"/>
                        <a:t>26</a:t>
                      </a:r>
                    </a:p>
                  </a:txBody>
                  <a:tcPr marL="91425" marR="91425" marT="91425" marB="91425" anchor="ctr"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2000"/>
                        <a:t>1</a:t>
                      </a:r>
                    </a:p>
                  </a:txBody>
                  <a:tcPr marL="91425" marR="91425" marT="91425" marB="91425" anchor="ctr"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2000"/>
                        <a:t>8</a:t>
                      </a:r>
                    </a:p>
                  </a:txBody>
                  <a:tcPr marL="91425" marR="91425" marT="91425" marB="91425" anchor="ctr">
                    <a:solidFill>
                      <a:srgbClr val="6AA84F"/>
                    </a:solidFill>
                  </a:tcPr>
                </a:tc>
              </a:tr>
              <a:tr h="3884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2000"/>
                        <a:t>26</a:t>
                      </a:r>
                    </a:p>
                  </a:txBody>
                  <a:tcPr marL="91425" marR="91425" marT="91425" marB="91425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2000"/>
                        <a:t>8</a:t>
                      </a:r>
                    </a:p>
                  </a:txBody>
                  <a:tcPr marL="91425" marR="91425" marT="91425" marB="91425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2000"/>
                        <a:t>3</a:t>
                      </a:r>
                    </a:p>
                  </a:txBody>
                  <a:tcPr marL="91425" marR="91425" marT="91425" marB="91425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2000"/>
                        <a:t>2</a:t>
                      </a:r>
                    </a:p>
                  </a:txBody>
                  <a:tcPr marL="91425" marR="91425" marT="91425" marB="91425" anchor="ctr">
                    <a:solidFill>
                      <a:srgbClr val="FF9900"/>
                    </a:solidFill>
                  </a:tcPr>
                </a:tc>
              </a:tr>
              <a:tr h="3884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2000"/>
                        <a:t>8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2000"/>
                        <a:t>2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2000"/>
                        <a:t>4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2000"/>
                        <a:t>0</a:t>
                      </a:r>
                    </a:p>
                  </a:txBody>
                  <a:tcPr marL="91425" marR="91425" marT="91425" marB="91425" anchor="ctr"/>
                </a:tc>
              </a:tr>
            </a:tbl>
          </a:graphicData>
        </a:graphic>
      </p:graphicFrame>
      <p:sp>
        <p:nvSpPr>
          <p:cNvPr id="108" name="Shape 108"/>
          <p:cNvSpPr txBox="1"/>
          <p:nvPr/>
        </p:nvSpPr>
        <p:spPr>
          <a:xfrm>
            <a:off x="457200" y="55465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de" sz="3000" b="1">
                <a:solidFill>
                  <a:srgbClr val="FF0000"/>
                </a:solidFill>
              </a:rPr>
              <a:t>⇒ Eine Lösung ist: x = 4 , y = -15</a:t>
            </a:r>
          </a:p>
          <a:p>
            <a:pPr>
              <a:spcBef>
                <a:spcPts val="0"/>
              </a:spcBef>
              <a:buNone/>
            </a:pPr>
            <a:r>
              <a:rPr lang="de" sz="3000"/>
              <a:t>128 </a:t>
            </a:r>
            <a:r>
              <a:rPr lang="de" sz="3000">
                <a:solidFill>
                  <a:schemeClr val="dk1"/>
                </a:solidFill>
              </a:rPr>
              <a:t>⋅ 4 + 34 ⋅ (-15) = 2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10</a:t>
            </a:fld>
            <a:endParaRPr lang="de"/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095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de"/>
              <a:t>a x + b x = ggT(a,b); a = 128, b = 34</a:t>
            </a:r>
          </a:p>
          <a:p>
            <a:pPr lvl="0" rtl="0">
              <a:spcBef>
                <a:spcPts val="0"/>
              </a:spcBef>
              <a:buNone/>
            </a:pPr>
            <a:r>
              <a:rPr lang="de" sz="2400"/>
              <a:t>128 x + 34 y = 2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 dirty="0"/>
              <a:t>2. Inhalt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de" dirty="0"/>
              <a:t>3. Definition Modulo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de" dirty="0"/>
              <a:t>4. Beweis Division mit Rest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de" dirty="0"/>
              <a:t>5. Sätze zum größten gemeinsamen Teiler (ggT)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de" dirty="0"/>
              <a:t>6. Der Euklidische Algorithmus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de" dirty="0" smtClean="0"/>
              <a:t>6</a:t>
            </a:r>
            <a:r>
              <a:rPr lang="de" dirty="0" smtClean="0"/>
              <a:t>.1 </a:t>
            </a:r>
            <a:r>
              <a:rPr lang="de" dirty="0"/>
              <a:t>Vereinfachung durch Division mit Rest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de" dirty="0" smtClean="0"/>
              <a:t>6</a:t>
            </a:r>
            <a:r>
              <a:rPr lang="de" dirty="0" smtClean="0"/>
              <a:t>.2 </a:t>
            </a:r>
            <a:r>
              <a:rPr lang="de" dirty="0"/>
              <a:t>Allgemeiner Algorithmus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de" dirty="0" smtClean="0"/>
              <a:t>7. </a:t>
            </a:r>
            <a:r>
              <a:rPr lang="de" dirty="0"/>
              <a:t>Lineare diophantische Gleichungen</a:t>
            </a:r>
          </a:p>
          <a:p>
            <a:pPr marL="914400" lvl="1" indent="-381000"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de" dirty="0" smtClean="0"/>
              <a:t>7.1. </a:t>
            </a:r>
            <a:r>
              <a:rPr lang="de" dirty="0"/>
              <a:t>Ermitteln einer Lösung (Beispiel)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2</a:t>
            </a:fld>
            <a:endParaRPr lang="de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/>
              <a:t>Definition Modulo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de" b="1" dirty="0"/>
              <a:t>Zur Erinnerung - Division mit Rest:</a:t>
            </a:r>
          </a:p>
          <a:p>
            <a:pPr lvl="0" rtl="0">
              <a:spcBef>
                <a:spcPts val="0"/>
              </a:spcBef>
              <a:buNone/>
            </a:pPr>
            <a:r>
              <a:rPr lang="de" dirty="0"/>
              <a:t>Seien a </a:t>
            </a:r>
            <a:r>
              <a:rPr lang="de" dirty="0">
                <a:solidFill>
                  <a:schemeClr val="dk1"/>
                </a:solidFill>
              </a:rPr>
              <a:t>∈</a:t>
            </a:r>
            <a:r>
              <a:rPr lang="de" dirty="0"/>
              <a:t> </a:t>
            </a:r>
            <a:r>
              <a:rPr lang="de" dirty="0">
                <a:solidFill>
                  <a:schemeClr val="dk1"/>
                </a:solidFill>
              </a:rPr>
              <a:t>ℤ</a:t>
            </a:r>
            <a:r>
              <a:rPr lang="de" dirty="0"/>
              <a:t> </a:t>
            </a:r>
            <a:r>
              <a:rPr lang="de" dirty="0">
                <a:solidFill>
                  <a:schemeClr val="dk1"/>
                </a:solidFill>
              </a:rPr>
              <a:t>und</a:t>
            </a:r>
            <a:r>
              <a:rPr lang="de" dirty="0"/>
              <a:t> b ∈ </a:t>
            </a:r>
            <a:r>
              <a:rPr lang="de" dirty="0">
                <a:solidFill>
                  <a:schemeClr val="dk1"/>
                </a:solidFill>
              </a:rPr>
              <a:t>ℕ </a:t>
            </a:r>
          </a:p>
          <a:p>
            <a:pPr rtl="0">
              <a:spcBef>
                <a:spcPts val="0"/>
              </a:spcBef>
              <a:buNone/>
            </a:pPr>
            <a:r>
              <a:rPr lang="de" dirty="0"/>
              <a:t>Dann existiert genau ein Zahlenpaar q,r </a:t>
            </a:r>
            <a:r>
              <a:rPr lang="de" dirty="0">
                <a:solidFill>
                  <a:schemeClr val="dk1"/>
                </a:solidFill>
              </a:rPr>
              <a:t>∈</a:t>
            </a:r>
            <a:r>
              <a:rPr lang="de" dirty="0"/>
              <a:t> </a:t>
            </a:r>
            <a:r>
              <a:rPr lang="de" dirty="0">
                <a:solidFill>
                  <a:schemeClr val="dk1"/>
                </a:solidFill>
              </a:rPr>
              <a:t>ℤ</a:t>
            </a:r>
            <a:r>
              <a:rPr lang="de" dirty="0"/>
              <a:t> mit a = q </a:t>
            </a:r>
            <a:r>
              <a:rPr lang="de" dirty="0">
                <a:solidFill>
                  <a:schemeClr val="dk1"/>
                </a:solidFill>
              </a:rPr>
              <a:t>⋅</a:t>
            </a:r>
            <a:r>
              <a:rPr lang="de" dirty="0"/>
              <a:t> b + r und 0 </a:t>
            </a:r>
            <a:r>
              <a:rPr lang="de" dirty="0">
                <a:solidFill>
                  <a:schemeClr val="dk1"/>
                </a:solidFill>
              </a:rPr>
              <a:t>≤</a:t>
            </a:r>
            <a:r>
              <a:rPr lang="de" dirty="0"/>
              <a:t> r &lt; b</a:t>
            </a:r>
          </a:p>
          <a:p>
            <a:pPr rtl="0">
              <a:spcBef>
                <a:spcPts val="0"/>
              </a:spcBef>
              <a:buNone/>
            </a:pPr>
            <a:endParaRPr lang="de-DE" dirty="0" smtClean="0"/>
          </a:p>
          <a:p>
            <a:pPr rtl="0">
              <a:spcBef>
                <a:spcPts val="0"/>
              </a:spcBef>
              <a:buNone/>
            </a:pPr>
            <a:endParaRPr dirty="0"/>
          </a:p>
          <a:p>
            <a:pPr rtl="0">
              <a:spcBef>
                <a:spcPts val="0"/>
              </a:spcBef>
              <a:buNone/>
            </a:pPr>
            <a:r>
              <a:rPr lang="de" b="1" dirty="0"/>
              <a:t>Man schreibt:</a:t>
            </a:r>
            <a:r>
              <a:rPr lang="de" dirty="0"/>
              <a:t/>
            </a:r>
            <a:br>
              <a:rPr lang="de" dirty="0"/>
            </a:br>
            <a:endParaRPr lang="de" dirty="0"/>
          </a:p>
          <a:p>
            <a:pPr rtl="0">
              <a:spcBef>
                <a:spcPts val="0"/>
              </a:spcBef>
              <a:buNone/>
            </a:pPr>
            <a:r>
              <a:rPr lang="de" dirty="0"/>
              <a:t>q = a div b</a:t>
            </a:r>
          </a:p>
          <a:p>
            <a:pPr rtl="0">
              <a:spcBef>
                <a:spcPts val="0"/>
              </a:spcBef>
              <a:buNone/>
            </a:pPr>
            <a:r>
              <a:rPr lang="de" dirty="0">
                <a:solidFill>
                  <a:srgbClr val="FF0000"/>
                </a:solidFill>
              </a:rPr>
              <a:t>r = a mod b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5" name="Shape 45"/>
          <p:cNvSpPr txBox="1"/>
          <p:nvPr/>
        </p:nvSpPr>
        <p:spPr>
          <a:xfrm>
            <a:off x="5253400" y="4336800"/>
            <a:ext cx="3433500" cy="223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de" sz="3000" b="1"/>
              <a:t>Bsp:</a:t>
            </a:r>
            <a:br>
              <a:rPr lang="de" sz="3000" b="1"/>
            </a:br>
            <a:r>
              <a:rPr lang="de" sz="3000"/>
              <a:t>a = 15, b = 6</a:t>
            </a:r>
          </a:p>
          <a:p>
            <a:pPr rtl="0">
              <a:spcBef>
                <a:spcPts val="0"/>
              </a:spcBef>
              <a:buNone/>
            </a:pPr>
            <a:r>
              <a:rPr lang="de" sz="3000"/>
              <a:t>q = 15 div 6 = 2</a:t>
            </a:r>
          </a:p>
          <a:p>
            <a:pPr>
              <a:spcBef>
                <a:spcPts val="0"/>
              </a:spcBef>
              <a:buNone/>
            </a:pPr>
            <a:r>
              <a:rPr lang="de" sz="3000"/>
              <a:t>r = 15 mod 6 = 3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3</a:t>
            </a:fld>
            <a:endParaRPr lang="de"/>
          </a:p>
        </p:txBody>
      </p:sp>
      <p:sp>
        <p:nvSpPr>
          <p:cNvPr id="47" name="Shape 47"/>
          <p:cNvSpPr/>
          <p:nvPr/>
        </p:nvSpPr>
        <p:spPr>
          <a:xfrm>
            <a:off x="450085" y="5805264"/>
            <a:ext cx="2179499" cy="524699"/>
          </a:xfrm>
          <a:prstGeom prst="rect">
            <a:avLst/>
          </a:prstGeom>
          <a:noFill/>
          <a:ln w="762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/>
              <a:t>Beweis Division mit Rest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3" name="Shape 53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4967700"/>
              </a:xfrm>
              <a:prstGeom prst="rect">
                <a:avLst/>
              </a:prstGeom>
            </p:spPr>
            <p:txBody>
              <a:bodyPr lIns="91425" tIns="91425" rIns="91425" bIns="91425" anchor="t" anchorCtr="0">
                <a:noAutofit/>
              </a:bodyPr>
              <a:lstStyle/>
              <a:p>
                <a:pPr marL="457200" lvl="0" indent="-419100" rtl="0">
                  <a:spcBef>
                    <a:spcPts val="0"/>
                  </a:spcBef>
                  <a:buClr>
                    <a:srgbClr val="000000"/>
                  </a:buClr>
                  <a:buSzPct val="100000"/>
                  <a:buFont typeface="Arial"/>
                  <a:buAutoNum type="arabicPeriod"/>
                </a:pPr>
                <a:r>
                  <a:rPr lang="de" b="1" dirty="0" smtClean="0"/>
                  <a:t>Beweis der Existenz:</a:t>
                </a:r>
                <a:r>
                  <a:rPr lang="de" dirty="0"/>
                  <a:t/>
                </a:r>
                <a:br>
                  <a:rPr lang="de" dirty="0"/>
                </a:br>
                <a:r>
                  <a:rPr lang="de" dirty="0" smtClean="0"/>
                  <a:t>Quotienten</a:t>
                </a:r>
                <a:r>
                  <a:rPr lang="de" dirty="0" smtClean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" i="1" smtClean="0">
                            <a:latin typeface="+mn-lt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de-DE" b="0" i="1" smtClean="0">
                            <a:latin typeface="Cambria Math"/>
                          </a:rPr>
                          <m:t>𝑏</m:t>
                        </m:r>
                      </m:den>
                    </m:f>
                  </m:oMath>
                </a14:m>
                <a:r>
                  <a:rPr lang="de" dirty="0" smtClean="0"/>
                  <a:t> bilden</a:t>
                </a:r>
                <a:r>
                  <a:rPr lang="de" dirty="0"/>
                  <a:t/>
                </a:r>
                <a:br>
                  <a:rPr lang="de" dirty="0"/>
                </a:br>
                <a:r>
                  <a:rPr lang="de" dirty="0" smtClean="0"/>
                  <a:t>…</a:t>
                </a:r>
                <a:r>
                  <a:rPr lang="de" dirty="0"/>
                  <a:t/>
                </a:r>
                <a:br>
                  <a:rPr lang="de" dirty="0"/>
                </a:br>
                <a:endParaRPr lang="de" dirty="0"/>
              </a:p>
              <a:p>
                <a:pPr marL="457200" lvl="0" indent="-419100">
                  <a:spcBef>
                    <a:spcPts val="0"/>
                  </a:spcBef>
                  <a:buClr>
                    <a:srgbClr val="000000"/>
                  </a:buClr>
                  <a:buSzPct val="100000"/>
                  <a:buFont typeface="Arial"/>
                  <a:buAutoNum type="arabicPeriod"/>
                </a:pPr>
                <a:r>
                  <a:rPr lang="de" b="1" dirty="0"/>
                  <a:t>Beweis der Eindeutigkeit:</a:t>
                </a:r>
                <a:r>
                  <a:rPr lang="de" dirty="0"/>
                  <a:t/>
                </a:r>
                <a:br>
                  <a:rPr lang="de" dirty="0"/>
                </a:br>
                <a:r>
                  <a:rPr lang="de" dirty="0"/>
                  <a:t>Sei q</a:t>
                </a:r>
                <a:r>
                  <a:rPr lang="de" dirty="0">
                    <a:solidFill>
                      <a:schemeClr val="dk1"/>
                    </a:solidFill>
                  </a:rPr>
                  <a:t>′</a:t>
                </a:r>
                <a:r>
                  <a:rPr lang="de" dirty="0"/>
                  <a:t>, r</a:t>
                </a:r>
                <a:r>
                  <a:rPr lang="de" dirty="0">
                    <a:solidFill>
                      <a:schemeClr val="dk1"/>
                    </a:solidFill>
                  </a:rPr>
                  <a:t>′</a:t>
                </a:r>
                <a:r>
                  <a:rPr lang="de" dirty="0"/>
                  <a:t> </a:t>
                </a:r>
                <a:r>
                  <a:rPr lang="de" dirty="0">
                    <a:solidFill>
                      <a:schemeClr val="dk1"/>
                    </a:solidFill>
                  </a:rPr>
                  <a:t>∈</a:t>
                </a:r>
                <a:r>
                  <a:rPr lang="de" dirty="0"/>
                  <a:t> </a:t>
                </a:r>
                <a:r>
                  <a:rPr lang="de" dirty="0">
                    <a:solidFill>
                      <a:schemeClr val="dk1"/>
                    </a:solidFill>
                  </a:rPr>
                  <a:t>ℤ</a:t>
                </a:r>
                <a:r>
                  <a:rPr lang="de" dirty="0"/>
                  <a:t> mit q </a:t>
                </a:r>
                <a:r>
                  <a:rPr lang="de" dirty="0">
                    <a:solidFill>
                      <a:schemeClr val="dk1"/>
                    </a:solidFill>
                  </a:rPr>
                  <a:t>≠</a:t>
                </a:r>
                <a:r>
                  <a:rPr lang="de" dirty="0"/>
                  <a:t> q</a:t>
                </a:r>
                <a:r>
                  <a:rPr lang="de" dirty="0">
                    <a:solidFill>
                      <a:schemeClr val="dk1"/>
                    </a:solidFill>
                  </a:rPr>
                  <a:t>′</a:t>
                </a:r>
                <a:r>
                  <a:rPr lang="de" dirty="0"/>
                  <a:t> oder r </a:t>
                </a:r>
                <a:r>
                  <a:rPr lang="de" dirty="0">
                    <a:solidFill>
                      <a:schemeClr val="dk1"/>
                    </a:solidFill>
                  </a:rPr>
                  <a:t>≠</a:t>
                </a:r>
                <a:r>
                  <a:rPr lang="de" dirty="0"/>
                  <a:t> r</a:t>
                </a:r>
                <a:r>
                  <a:rPr lang="de" dirty="0">
                    <a:solidFill>
                      <a:schemeClr val="dk1"/>
                    </a:solidFill>
                  </a:rPr>
                  <a:t>′</a:t>
                </a:r>
                <a:r>
                  <a:rPr lang="de" dirty="0"/>
                  <a:t> </a:t>
                </a:r>
                <a:br>
                  <a:rPr lang="de" dirty="0"/>
                </a:br>
                <a:r>
                  <a:rPr lang="de" dirty="0"/>
                  <a:t>und a = q</a:t>
                </a:r>
                <a:r>
                  <a:rPr lang="de" dirty="0">
                    <a:solidFill>
                      <a:schemeClr val="dk1"/>
                    </a:solidFill>
                  </a:rPr>
                  <a:t>′</a:t>
                </a:r>
                <a:r>
                  <a:rPr lang="de" dirty="0"/>
                  <a:t> </a:t>
                </a:r>
                <a:r>
                  <a:rPr lang="de" dirty="0">
                    <a:solidFill>
                      <a:schemeClr val="dk1"/>
                    </a:solidFill>
                  </a:rPr>
                  <a:t>⋅</a:t>
                </a:r>
                <a:r>
                  <a:rPr lang="de" dirty="0"/>
                  <a:t> b + r</a:t>
                </a:r>
                <a:r>
                  <a:rPr lang="de" dirty="0">
                    <a:solidFill>
                      <a:schemeClr val="dk1"/>
                    </a:solidFill>
                  </a:rPr>
                  <a:t>′</a:t>
                </a:r>
                <a:r>
                  <a:rPr lang="de" dirty="0"/>
                  <a:t> und 0 </a:t>
                </a:r>
                <a:r>
                  <a:rPr lang="de" dirty="0">
                    <a:solidFill>
                      <a:schemeClr val="dk1"/>
                    </a:solidFill>
                  </a:rPr>
                  <a:t>≤</a:t>
                </a:r>
                <a:r>
                  <a:rPr lang="de" dirty="0"/>
                  <a:t> r</a:t>
                </a:r>
                <a:r>
                  <a:rPr lang="de" dirty="0">
                    <a:solidFill>
                      <a:schemeClr val="dk1"/>
                    </a:solidFill>
                  </a:rPr>
                  <a:t>′</a:t>
                </a:r>
                <a:r>
                  <a:rPr lang="de" dirty="0"/>
                  <a:t> &lt; b</a:t>
                </a:r>
                <a:br>
                  <a:rPr lang="de" dirty="0"/>
                </a:br>
                <a:r>
                  <a:rPr lang="de" dirty="0"/>
                  <a:t>… </a:t>
                </a:r>
              </a:p>
            </p:txBody>
          </p:sp>
        </mc:Choice>
        <mc:Fallback>
          <p:sp>
            <p:nvSpPr>
              <p:cNvPr id="53" name="Shape 5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4967700"/>
              </a:xfrm>
              <a:prstGeom prst="rect">
                <a:avLst/>
              </a:prstGeom>
              <a:blipFill rotWithShape="1">
                <a:blip r:embed="rId3"/>
                <a:stretch>
                  <a:fillRect l="-1111" t="-73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4</a:t>
            </a:fld>
            <a:endParaRPr lang="de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/>
              <a:t>Sätze zum ggT          Begründung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330824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de" dirty="0"/>
              <a:t>ggT(a,a) = a</a:t>
            </a:r>
            <a:br>
              <a:rPr lang="de" dirty="0"/>
            </a:br>
            <a:endParaRPr lang="de" dirty="0"/>
          </a:p>
          <a:p>
            <a:pPr marL="457200" lvl="0" indent="-419100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de" dirty="0"/>
              <a:t>ggT(a,1) = 1</a:t>
            </a:r>
            <a:br>
              <a:rPr lang="de" dirty="0"/>
            </a:br>
            <a:endParaRPr lang="de" dirty="0"/>
          </a:p>
          <a:p>
            <a:pPr marL="457200" lvl="0" indent="-419100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de" dirty="0"/>
              <a:t>ggT(a,0) = a</a:t>
            </a:r>
            <a:br>
              <a:rPr lang="de" dirty="0"/>
            </a:br>
            <a:endParaRPr lang="de" dirty="0"/>
          </a:p>
          <a:p>
            <a:pPr marL="457200" lvl="0" indent="-419100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de" dirty="0"/>
              <a:t>ggT(a,b) = ggT(b,a)</a:t>
            </a:r>
            <a:br>
              <a:rPr lang="de" dirty="0"/>
            </a:br>
            <a:endParaRPr lang="de" dirty="0"/>
          </a:p>
          <a:p>
            <a:pPr marL="457200" lvl="0" indent="-4191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de" dirty="0"/>
              <a:t>ggT(a,b) = ggT(a-b,b)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692298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de" dirty="0"/>
              <a:t>T(a)</a:t>
            </a:r>
            <a:r>
              <a:rPr lang="de" dirty="0">
                <a:solidFill>
                  <a:schemeClr val="dk1"/>
                </a:solidFill>
              </a:rPr>
              <a:t>∩</a:t>
            </a:r>
            <a:r>
              <a:rPr lang="de" dirty="0"/>
              <a:t>T(a) = T(a)</a:t>
            </a:r>
            <a:br>
              <a:rPr lang="de" dirty="0"/>
            </a:br>
            <a:r>
              <a:rPr lang="de" dirty="0"/>
              <a:t/>
            </a:r>
            <a:br>
              <a:rPr lang="de" dirty="0"/>
            </a:br>
            <a:r>
              <a:rPr lang="de" dirty="0"/>
              <a:t>T(1) = {1} und</a:t>
            </a:r>
            <a:br>
              <a:rPr lang="de" dirty="0"/>
            </a:br>
            <a:r>
              <a:rPr lang="de" dirty="0"/>
              <a:t> T(a)</a:t>
            </a:r>
            <a:r>
              <a:rPr lang="de" dirty="0">
                <a:solidFill>
                  <a:schemeClr val="dk1"/>
                </a:solidFill>
              </a:rPr>
              <a:t>∩</a:t>
            </a:r>
            <a:r>
              <a:rPr lang="de" dirty="0"/>
              <a:t>T(1) = {1}</a:t>
            </a:r>
            <a:br>
              <a:rPr lang="de" dirty="0"/>
            </a:br>
            <a:r>
              <a:rPr lang="de" dirty="0"/>
              <a:t>T(0) = </a:t>
            </a:r>
            <a:r>
              <a:rPr lang="de" dirty="0">
                <a:solidFill>
                  <a:schemeClr val="dk1"/>
                </a:solidFill>
              </a:rPr>
              <a:t>ℕ</a:t>
            </a:r>
            <a:r>
              <a:rPr lang="de" dirty="0"/>
              <a:t> und</a:t>
            </a:r>
            <a:br>
              <a:rPr lang="de" dirty="0"/>
            </a:br>
            <a:r>
              <a:rPr lang="de" dirty="0"/>
              <a:t> T(a)</a:t>
            </a:r>
            <a:r>
              <a:rPr lang="de" dirty="0">
                <a:solidFill>
                  <a:schemeClr val="dk1"/>
                </a:solidFill>
              </a:rPr>
              <a:t>∩ℕ </a:t>
            </a:r>
            <a:r>
              <a:rPr lang="de" dirty="0"/>
              <a:t>= T(a)</a:t>
            </a:r>
            <a:br>
              <a:rPr lang="de" dirty="0"/>
            </a:br>
            <a:r>
              <a:rPr lang="de" dirty="0"/>
              <a:t>T(a)</a:t>
            </a:r>
            <a:r>
              <a:rPr lang="de" dirty="0">
                <a:solidFill>
                  <a:schemeClr val="dk1"/>
                </a:solidFill>
              </a:rPr>
              <a:t>∩</a:t>
            </a:r>
            <a:r>
              <a:rPr lang="de" dirty="0"/>
              <a:t>T(b) = T(b)</a:t>
            </a:r>
            <a:r>
              <a:rPr lang="de" dirty="0">
                <a:solidFill>
                  <a:schemeClr val="dk1"/>
                </a:solidFill>
              </a:rPr>
              <a:t>∩</a:t>
            </a:r>
            <a:r>
              <a:rPr lang="de" dirty="0"/>
              <a:t>T(a)</a:t>
            </a:r>
          </a:p>
          <a:p>
            <a:pPr marL="0" indent="0" rtl="0">
              <a:spcBef>
                <a:spcPts val="0"/>
              </a:spcBef>
              <a:buNone/>
            </a:pPr>
            <a:r>
              <a:rPr lang="de" dirty="0"/>
              <a:t/>
            </a:r>
            <a:br>
              <a:rPr lang="de" dirty="0"/>
            </a:br>
            <a:r>
              <a:rPr lang="de" dirty="0"/>
              <a:t>ggT(a,b</a:t>
            </a:r>
            <a:r>
              <a:rPr lang="de" dirty="0" smtClean="0"/>
              <a:t>)|a</a:t>
            </a:r>
            <a:r>
              <a:rPr lang="de" dirty="0"/>
              <a:t/>
            </a:r>
            <a:br>
              <a:rPr lang="de" dirty="0"/>
            </a:br>
            <a:r>
              <a:rPr lang="de" dirty="0"/>
              <a:t>ggT(a,b</a:t>
            </a:r>
            <a:r>
              <a:rPr lang="de" dirty="0" smtClean="0"/>
              <a:t>)|b</a:t>
            </a:r>
            <a:endParaRPr lang="de" dirty="0"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5</a:t>
            </a:fld>
            <a:endParaRPr lang="de"/>
          </a:p>
        </p:txBody>
      </p:sp>
      <p:sp>
        <p:nvSpPr>
          <p:cNvPr id="63" name="Shape 63"/>
          <p:cNvSpPr txBox="1"/>
          <p:nvPr/>
        </p:nvSpPr>
        <p:spPr>
          <a:xfrm>
            <a:off x="6435296" y="5198688"/>
            <a:ext cx="452182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 sz="6000" dirty="0"/>
              <a:t>}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6708064" y="5477592"/>
            <a:ext cx="2598640" cy="663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 sz="3000" dirty="0">
                <a:solidFill>
                  <a:schemeClr val="dk1"/>
                </a:solidFill>
              </a:rPr>
              <a:t>ggT(a,b</a:t>
            </a:r>
            <a:r>
              <a:rPr lang="de" sz="3000" dirty="0" smtClean="0">
                <a:solidFill>
                  <a:schemeClr val="dk1"/>
                </a:solidFill>
              </a:rPr>
              <a:t>)|(a-b)</a:t>
            </a:r>
            <a:endParaRPr lang="de" sz="3000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/>
              <a:t>Euklidischer Algorithmus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de" b="1"/>
              <a:t>Vorgehen:</a:t>
            </a:r>
            <a:r>
              <a:rPr lang="de"/>
              <a:t> So lange Regeln 4) und 5) anwenden bis die Regeln 1), 2) oder 3) zum Ergebnis führen.</a:t>
            </a:r>
          </a:p>
          <a:p>
            <a:pPr rtl="0">
              <a:spcBef>
                <a:spcPts val="0"/>
              </a:spcBef>
              <a:buNone/>
            </a:pPr>
            <a:r>
              <a:rPr lang="de" b="1"/>
              <a:t>Bsp:</a:t>
            </a:r>
          </a:p>
          <a:p>
            <a:pPr rtl="0">
              <a:spcBef>
                <a:spcPts val="0"/>
              </a:spcBef>
              <a:buNone/>
            </a:pPr>
            <a:r>
              <a:rPr lang="de"/>
              <a:t>ggT(693,286) =</a:t>
            </a:r>
            <a:r>
              <a:rPr lang="de" b="1" baseline="30000">
                <a:solidFill>
                  <a:srgbClr val="FF00FF"/>
                </a:solidFill>
              </a:rPr>
              <a:t>5</a:t>
            </a:r>
            <a:r>
              <a:rPr lang="de"/>
              <a:t> ggT(407,286) =</a:t>
            </a:r>
            <a:r>
              <a:rPr lang="de" b="1" baseline="30000">
                <a:solidFill>
                  <a:srgbClr val="FF00FF"/>
                </a:solidFill>
              </a:rPr>
              <a:t>5</a:t>
            </a:r>
            <a:r>
              <a:rPr lang="de"/>
              <a:t> ggT(121,286) =</a:t>
            </a:r>
            <a:r>
              <a:rPr lang="de" baseline="30000">
                <a:solidFill>
                  <a:schemeClr val="dk1"/>
                </a:solidFill>
              </a:rPr>
              <a:t>4</a:t>
            </a:r>
            <a:r>
              <a:rPr lang="de"/>
              <a:t> ggT(286,121) =</a:t>
            </a:r>
            <a:r>
              <a:rPr lang="de" b="1" baseline="30000">
                <a:solidFill>
                  <a:srgbClr val="FF00FF"/>
                </a:solidFill>
              </a:rPr>
              <a:t>5</a:t>
            </a:r>
            <a:r>
              <a:rPr lang="de"/>
              <a:t> ggT(165,121) =</a:t>
            </a:r>
            <a:r>
              <a:rPr lang="de" b="1" baseline="30000">
                <a:solidFill>
                  <a:srgbClr val="FF00FF"/>
                </a:solidFill>
              </a:rPr>
              <a:t>5</a:t>
            </a:r>
            <a:r>
              <a:rPr lang="de"/>
              <a:t> ggT(44,121) =</a:t>
            </a:r>
            <a:r>
              <a:rPr lang="de" b="1" baseline="30000">
                <a:solidFill>
                  <a:srgbClr val="0BC1C1"/>
                </a:solidFill>
              </a:rPr>
              <a:t>4</a:t>
            </a:r>
            <a:r>
              <a:rPr lang="de"/>
              <a:t> ggT(121,44) =</a:t>
            </a:r>
            <a:r>
              <a:rPr lang="de" b="1" baseline="30000">
                <a:solidFill>
                  <a:srgbClr val="FF00FF"/>
                </a:solidFill>
              </a:rPr>
              <a:t>5</a:t>
            </a:r>
            <a:r>
              <a:rPr lang="de"/>
              <a:t> ggT(77,44) =</a:t>
            </a:r>
            <a:r>
              <a:rPr lang="de" b="1" baseline="30000">
                <a:solidFill>
                  <a:srgbClr val="FF00FF"/>
                </a:solidFill>
              </a:rPr>
              <a:t>5</a:t>
            </a:r>
            <a:r>
              <a:rPr lang="de"/>
              <a:t> ggT(33,44) =</a:t>
            </a:r>
            <a:r>
              <a:rPr lang="de" b="1" baseline="30000">
                <a:solidFill>
                  <a:srgbClr val="0BC1C1"/>
                </a:solidFill>
              </a:rPr>
              <a:t>4</a:t>
            </a:r>
            <a:r>
              <a:rPr lang="de"/>
              <a:t> ggT(44,33) =</a:t>
            </a:r>
            <a:r>
              <a:rPr lang="de" b="1" baseline="30000">
                <a:solidFill>
                  <a:srgbClr val="FF00FF"/>
                </a:solidFill>
              </a:rPr>
              <a:t>5</a:t>
            </a:r>
            <a:r>
              <a:rPr lang="de"/>
              <a:t> ggT(11,33) =</a:t>
            </a:r>
            <a:r>
              <a:rPr lang="de" b="1" baseline="30000">
                <a:solidFill>
                  <a:srgbClr val="0BC1C1"/>
                </a:solidFill>
              </a:rPr>
              <a:t>4</a:t>
            </a:r>
            <a:r>
              <a:rPr lang="de"/>
              <a:t> ggT(33,11) =</a:t>
            </a:r>
            <a:r>
              <a:rPr lang="de" b="1" baseline="30000">
                <a:solidFill>
                  <a:srgbClr val="FF00FF"/>
                </a:solidFill>
              </a:rPr>
              <a:t>5</a:t>
            </a:r>
            <a:r>
              <a:rPr lang="de"/>
              <a:t> ggT(22,11) =</a:t>
            </a:r>
            <a:r>
              <a:rPr lang="de" b="1" baseline="30000">
                <a:solidFill>
                  <a:srgbClr val="FF00FF"/>
                </a:solidFill>
              </a:rPr>
              <a:t>5</a:t>
            </a:r>
            <a:r>
              <a:rPr lang="de"/>
              <a:t> ggT(11,11) =</a:t>
            </a:r>
            <a:r>
              <a:rPr lang="de" b="1" baseline="30000">
                <a:solidFill>
                  <a:srgbClr val="00C918"/>
                </a:solidFill>
              </a:rPr>
              <a:t>1</a:t>
            </a:r>
            <a:r>
              <a:rPr lang="de"/>
              <a:t> 11</a:t>
            </a:r>
          </a:p>
          <a:p>
            <a:pPr>
              <a:spcBef>
                <a:spcPts val="0"/>
              </a:spcBef>
              <a:buNone/>
            </a:pPr>
            <a:r>
              <a:rPr lang="de"/>
              <a:t> </a:t>
            </a:r>
            <a:r>
              <a:rPr lang="de" b="1">
                <a:solidFill>
                  <a:srgbClr val="FF0000"/>
                </a:solidFill>
              </a:rPr>
              <a:t>⇒ ggT(693,286) = 11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6</a:t>
            </a:fld>
            <a:endParaRPr lang="de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" name="Shape 76"/>
          <p:cNvGraphicFramePr/>
          <p:nvPr/>
        </p:nvGraphicFramePr>
        <p:xfrm>
          <a:off x="4693175" y="1600200"/>
          <a:ext cx="3993600" cy="4965300"/>
        </p:xfrm>
        <a:graphic>
          <a:graphicData uri="http://schemas.openxmlformats.org/drawingml/2006/table">
            <a:tbl>
              <a:tblPr>
                <a:noFill/>
                <a:tableStyleId>{28C1ECD0-31E7-4446-BC63-7C4308692428}</a:tableStyleId>
              </a:tblPr>
              <a:tblGrid>
                <a:gridCol w="1331200"/>
                <a:gridCol w="1331200"/>
                <a:gridCol w="1331200"/>
              </a:tblGrid>
              <a:tr h="82755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3000" b="1"/>
                        <a:t>a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3000" b="1"/>
                        <a:t>b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3000" b="1"/>
                        <a:t>r</a:t>
                      </a:r>
                    </a:p>
                  </a:txBody>
                  <a:tcPr marL="91425" marR="91425" marT="91425" marB="91425" anchor="ctr"/>
                </a:tc>
              </a:tr>
              <a:tr h="82755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3000"/>
                        <a:t>693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3000"/>
                        <a:t>286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3000"/>
                        <a:t>121</a:t>
                      </a:r>
                    </a:p>
                  </a:txBody>
                  <a:tcPr marL="91425" marR="91425" marT="91425" marB="91425" anchor="ctr"/>
                </a:tc>
              </a:tr>
              <a:tr h="82755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3000"/>
                        <a:t>286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3000"/>
                        <a:t>121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3000"/>
                        <a:t>44</a:t>
                      </a:r>
                    </a:p>
                  </a:txBody>
                  <a:tcPr marL="91425" marR="91425" marT="91425" marB="91425" anchor="ctr"/>
                </a:tc>
              </a:tr>
              <a:tr h="82755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3000"/>
                        <a:t>121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3000"/>
                        <a:t>44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3000"/>
                        <a:t>33</a:t>
                      </a:r>
                    </a:p>
                  </a:txBody>
                  <a:tcPr marL="91425" marR="91425" marT="91425" marB="91425" anchor="ctr"/>
                </a:tc>
              </a:tr>
              <a:tr h="82755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3000"/>
                        <a:t>44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3000"/>
                        <a:t>33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3000" b="1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 marL="91425" marR="91425" marT="91425" marB="91425" anchor="ctr"/>
                </a:tc>
              </a:tr>
              <a:tr h="82755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3000"/>
                        <a:t>33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3000" b="1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de" sz="3000"/>
                        <a:t>0</a:t>
                      </a:r>
                    </a:p>
                  </a:txBody>
                  <a:tcPr marL="91425" marR="91425" marT="91425" marB="91425" anchor="ctr"/>
                </a:tc>
              </a:tr>
            </a:tbl>
          </a:graphicData>
        </a:graphic>
      </p:graphicFrame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endParaRPr/>
          </a:p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de"/>
              <a:t>693 = 2 </a:t>
            </a:r>
            <a:r>
              <a:rPr lang="de">
                <a:solidFill>
                  <a:schemeClr val="dk1"/>
                </a:solidFill>
              </a:rPr>
              <a:t>⋅</a:t>
            </a:r>
            <a:r>
              <a:rPr lang="de"/>
              <a:t> 286 + 121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de">
                <a:solidFill>
                  <a:schemeClr val="dk1"/>
                </a:solidFill>
              </a:rPr>
              <a:t>286 = 2 ⋅ 121 + 44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de">
                <a:solidFill>
                  <a:schemeClr val="dk1"/>
                </a:solidFill>
              </a:rPr>
              <a:t>121 = 2 ⋅  44  + 33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de">
                <a:solidFill>
                  <a:schemeClr val="dk1"/>
                </a:solidFill>
              </a:rPr>
              <a:t>44   = 1 ⋅  33  + 11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de">
                <a:solidFill>
                  <a:schemeClr val="dk1"/>
                </a:solidFill>
              </a:rPr>
              <a:t>33   = 3 ⋅  </a:t>
            </a:r>
            <a:r>
              <a:rPr lang="de" b="1">
                <a:solidFill>
                  <a:srgbClr val="FF0000"/>
                </a:solidFill>
              </a:rPr>
              <a:t>11</a:t>
            </a:r>
            <a:r>
              <a:rPr lang="de">
                <a:solidFill>
                  <a:schemeClr val="dk1"/>
                </a:solidFill>
              </a:rPr>
              <a:t>  +  0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/>
              <a:t>Euklidischer Algorithmus mit Division mit Rest</a:t>
            </a:r>
          </a:p>
        </p:txBody>
      </p:sp>
      <p:cxnSp>
        <p:nvCxnSpPr>
          <p:cNvPr id="79" name="Shape 79"/>
          <p:cNvCxnSpPr/>
          <p:nvPr/>
        </p:nvCxnSpPr>
        <p:spPr>
          <a:xfrm flipH="1">
            <a:off x="1187624" y="2930025"/>
            <a:ext cx="1087376" cy="331499"/>
          </a:xfrm>
          <a:prstGeom prst="straightConnector1">
            <a:avLst/>
          </a:prstGeom>
          <a:noFill/>
          <a:ln w="38100" cap="flat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80" name="Shape 80"/>
          <p:cNvCxnSpPr/>
          <p:nvPr/>
        </p:nvCxnSpPr>
        <p:spPr>
          <a:xfrm flipH="1">
            <a:off x="2780771" y="2952025"/>
            <a:ext cx="637229" cy="309499"/>
          </a:xfrm>
          <a:prstGeom prst="straightConnector1">
            <a:avLst/>
          </a:prstGeom>
          <a:noFill/>
          <a:ln w="38100" cap="flat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81" name="Shape 81"/>
          <p:cNvCxnSpPr/>
          <p:nvPr/>
        </p:nvCxnSpPr>
        <p:spPr>
          <a:xfrm flipH="1">
            <a:off x="5636525" y="3058275"/>
            <a:ext cx="725399" cy="406499"/>
          </a:xfrm>
          <a:prstGeom prst="straightConnector1">
            <a:avLst/>
          </a:prstGeom>
          <a:noFill/>
          <a:ln w="38100" cap="flat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82" name="Shape 82"/>
          <p:cNvCxnSpPr/>
          <p:nvPr/>
        </p:nvCxnSpPr>
        <p:spPr>
          <a:xfrm flipH="1">
            <a:off x="6979365" y="3058273"/>
            <a:ext cx="725399" cy="406499"/>
          </a:xfrm>
          <a:prstGeom prst="straightConnector1">
            <a:avLst/>
          </a:prstGeom>
          <a:noFill/>
          <a:ln w="38100" cap="flat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83" name="Shape 83"/>
          <p:cNvSpPr txBox="1"/>
          <p:nvPr/>
        </p:nvSpPr>
        <p:spPr>
          <a:xfrm>
            <a:off x="3489067" y="6008812"/>
            <a:ext cx="1274699" cy="932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 sz="4000" b="1">
                <a:solidFill>
                  <a:srgbClr val="FF0000"/>
                </a:solidFill>
              </a:rPr>
              <a:t>ggT</a:t>
            </a:r>
          </a:p>
        </p:txBody>
      </p:sp>
      <p:cxnSp>
        <p:nvCxnSpPr>
          <p:cNvPr id="84" name="Shape 84"/>
          <p:cNvCxnSpPr/>
          <p:nvPr/>
        </p:nvCxnSpPr>
        <p:spPr>
          <a:xfrm flipH="1" flipV="1">
            <a:off x="2699792" y="5733256"/>
            <a:ext cx="751179" cy="691665"/>
          </a:xfrm>
          <a:prstGeom prst="straightConnector1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 type="none" w="lg" len="lg"/>
            <a:tailEnd type="stealth" w="lg" len="lg"/>
          </a:ln>
        </p:spPr>
      </p:cxnSp>
      <p:cxnSp>
        <p:nvCxnSpPr>
          <p:cNvPr id="85" name="Shape 85"/>
          <p:cNvCxnSpPr/>
          <p:nvPr/>
        </p:nvCxnSpPr>
        <p:spPr>
          <a:xfrm flipV="1">
            <a:off x="4615767" y="6232620"/>
            <a:ext cx="1746157" cy="214281"/>
          </a:xfrm>
          <a:prstGeom prst="straightConnector1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 type="none" w="lg" len="lg"/>
            <a:tailEnd type="stealth" w="lg" len="lg"/>
          </a:ln>
        </p:spPr>
      </p:cxn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7</a:t>
            </a:fld>
            <a:endParaRPr lang="de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/>
              <a:t>Euklidischer Algorithmus Allgemein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de"/>
              <a:t>r</a:t>
            </a:r>
            <a:r>
              <a:rPr lang="de" baseline="-25000"/>
              <a:t>1</a:t>
            </a:r>
            <a:r>
              <a:rPr lang="de"/>
              <a:t> = q</a:t>
            </a:r>
            <a:r>
              <a:rPr lang="de" baseline="-25000"/>
              <a:t>1</a:t>
            </a:r>
            <a:r>
              <a:rPr lang="de"/>
              <a:t> </a:t>
            </a:r>
            <a:r>
              <a:rPr lang="de">
                <a:solidFill>
                  <a:schemeClr val="dk1"/>
                </a:solidFill>
              </a:rPr>
              <a:t>⋅ r</a:t>
            </a:r>
            <a:r>
              <a:rPr lang="de" baseline="-25000">
                <a:solidFill>
                  <a:schemeClr val="dk1"/>
                </a:solidFill>
              </a:rPr>
              <a:t>2</a:t>
            </a:r>
            <a:r>
              <a:rPr lang="de">
                <a:solidFill>
                  <a:schemeClr val="dk1"/>
                </a:solidFill>
              </a:rPr>
              <a:t> + r</a:t>
            </a:r>
            <a:r>
              <a:rPr lang="de" baseline="-25000">
                <a:solidFill>
                  <a:schemeClr val="dk1"/>
                </a:solidFill>
              </a:rPr>
              <a:t>3</a:t>
            </a:r>
          </a:p>
          <a:p>
            <a:pPr rtl="0">
              <a:spcBef>
                <a:spcPts val="0"/>
              </a:spcBef>
              <a:buNone/>
            </a:pPr>
            <a:r>
              <a:rPr lang="de">
                <a:solidFill>
                  <a:schemeClr val="dk1"/>
                </a:solidFill>
              </a:rPr>
              <a:t>r</a:t>
            </a:r>
            <a:r>
              <a:rPr lang="de" baseline="-25000">
                <a:solidFill>
                  <a:schemeClr val="dk1"/>
                </a:solidFill>
              </a:rPr>
              <a:t>2</a:t>
            </a:r>
            <a:r>
              <a:rPr lang="de">
                <a:solidFill>
                  <a:schemeClr val="dk1"/>
                </a:solidFill>
              </a:rPr>
              <a:t> = q</a:t>
            </a:r>
            <a:r>
              <a:rPr lang="de" baseline="-25000">
                <a:solidFill>
                  <a:schemeClr val="dk1"/>
                </a:solidFill>
              </a:rPr>
              <a:t>2</a:t>
            </a:r>
            <a:r>
              <a:rPr lang="de">
                <a:solidFill>
                  <a:schemeClr val="dk1"/>
                </a:solidFill>
              </a:rPr>
              <a:t> ⋅ r</a:t>
            </a:r>
            <a:r>
              <a:rPr lang="de" baseline="-25000">
                <a:solidFill>
                  <a:schemeClr val="dk1"/>
                </a:solidFill>
              </a:rPr>
              <a:t>3</a:t>
            </a:r>
            <a:r>
              <a:rPr lang="de">
                <a:solidFill>
                  <a:schemeClr val="dk1"/>
                </a:solidFill>
              </a:rPr>
              <a:t> + r</a:t>
            </a:r>
            <a:r>
              <a:rPr lang="de" baseline="-25000">
                <a:solidFill>
                  <a:schemeClr val="dk1"/>
                </a:solidFill>
              </a:rPr>
              <a:t>4</a:t>
            </a:r>
          </a:p>
          <a:p>
            <a:pPr rtl="0">
              <a:spcBef>
                <a:spcPts val="0"/>
              </a:spcBef>
              <a:buNone/>
            </a:pPr>
            <a:r>
              <a:rPr lang="de">
                <a:solidFill>
                  <a:schemeClr val="dk1"/>
                </a:solidFill>
              </a:rPr>
              <a:t>r</a:t>
            </a:r>
            <a:r>
              <a:rPr lang="de" baseline="-25000">
                <a:solidFill>
                  <a:schemeClr val="dk1"/>
                </a:solidFill>
              </a:rPr>
              <a:t>3</a:t>
            </a:r>
            <a:r>
              <a:rPr lang="de">
                <a:solidFill>
                  <a:schemeClr val="dk1"/>
                </a:solidFill>
              </a:rPr>
              <a:t> = q</a:t>
            </a:r>
            <a:r>
              <a:rPr lang="de" baseline="-25000">
                <a:solidFill>
                  <a:schemeClr val="dk1"/>
                </a:solidFill>
              </a:rPr>
              <a:t>3</a:t>
            </a:r>
            <a:r>
              <a:rPr lang="de">
                <a:solidFill>
                  <a:schemeClr val="dk1"/>
                </a:solidFill>
              </a:rPr>
              <a:t> ⋅ r</a:t>
            </a:r>
            <a:r>
              <a:rPr lang="de" baseline="-25000">
                <a:solidFill>
                  <a:schemeClr val="dk1"/>
                </a:solidFill>
              </a:rPr>
              <a:t>4</a:t>
            </a:r>
            <a:r>
              <a:rPr lang="de">
                <a:solidFill>
                  <a:schemeClr val="dk1"/>
                </a:solidFill>
              </a:rPr>
              <a:t> + r</a:t>
            </a:r>
            <a:r>
              <a:rPr lang="de" baseline="-25000">
                <a:solidFill>
                  <a:schemeClr val="dk1"/>
                </a:solidFill>
              </a:rPr>
              <a:t>5</a:t>
            </a:r>
          </a:p>
          <a:p>
            <a:pPr rtl="0">
              <a:spcBef>
                <a:spcPts val="0"/>
              </a:spcBef>
              <a:buNone/>
            </a:pPr>
            <a:r>
              <a:rPr lang="de">
                <a:solidFill>
                  <a:schemeClr val="dk1"/>
                </a:solidFill>
              </a:rPr>
              <a:t>… </a:t>
            </a:r>
          </a:p>
          <a:p>
            <a:pPr>
              <a:spcBef>
                <a:spcPts val="0"/>
              </a:spcBef>
              <a:buNone/>
            </a:pPr>
            <a:r>
              <a:rPr lang="de">
                <a:solidFill>
                  <a:schemeClr val="dk1"/>
                </a:solidFill>
              </a:rPr>
              <a:t>Es gilt: r</a:t>
            </a:r>
            <a:r>
              <a:rPr lang="de" baseline="-25000">
                <a:solidFill>
                  <a:schemeClr val="dk1"/>
                </a:solidFill>
              </a:rPr>
              <a:t>1</a:t>
            </a:r>
            <a:r>
              <a:rPr lang="de">
                <a:solidFill>
                  <a:schemeClr val="dk1"/>
                </a:solidFill>
              </a:rPr>
              <a:t> &gt; r</a:t>
            </a:r>
            <a:r>
              <a:rPr lang="de" baseline="-25000">
                <a:solidFill>
                  <a:schemeClr val="dk1"/>
                </a:solidFill>
              </a:rPr>
              <a:t>2</a:t>
            </a:r>
            <a:r>
              <a:rPr lang="de">
                <a:solidFill>
                  <a:schemeClr val="dk1"/>
                </a:solidFill>
              </a:rPr>
              <a:t> &gt; r</a:t>
            </a:r>
            <a:r>
              <a:rPr lang="de" baseline="-25000">
                <a:solidFill>
                  <a:schemeClr val="dk1"/>
                </a:solidFill>
              </a:rPr>
              <a:t>3</a:t>
            </a:r>
            <a:r>
              <a:rPr lang="de">
                <a:solidFill>
                  <a:schemeClr val="dk1"/>
                </a:solidFill>
              </a:rPr>
              <a:t> &gt; r</a:t>
            </a:r>
            <a:r>
              <a:rPr lang="de" baseline="-25000">
                <a:solidFill>
                  <a:schemeClr val="dk1"/>
                </a:solidFill>
              </a:rPr>
              <a:t>4</a:t>
            </a:r>
            <a:r>
              <a:rPr lang="de">
                <a:solidFill>
                  <a:schemeClr val="dk1"/>
                </a:solidFill>
              </a:rPr>
              <a:t> &gt; r</a:t>
            </a:r>
            <a:r>
              <a:rPr lang="de" baseline="-25000">
                <a:solidFill>
                  <a:schemeClr val="dk1"/>
                </a:solidFill>
              </a:rPr>
              <a:t>5</a:t>
            </a:r>
            <a:r>
              <a:rPr lang="de">
                <a:solidFill>
                  <a:schemeClr val="dk1"/>
                </a:solidFill>
              </a:rPr>
              <a:t> &gt; … 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8</a:t>
            </a:fld>
            <a:endParaRPr lang="de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/>
              <a:t>Lineare diophantische Gleichungen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de" b="1"/>
              <a:t>Allgemein:</a:t>
            </a:r>
          </a:p>
          <a:p>
            <a:pPr rtl="0">
              <a:spcBef>
                <a:spcPts val="0"/>
              </a:spcBef>
              <a:buNone/>
            </a:pPr>
            <a:r>
              <a:rPr lang="de"/>
              <a:t>a x + b y = c mit a, b, c </a:t>
            </a:r>
            <a:r>
              <a:rPr lang="de">
                <a:solidFill>
                  <a:schemeClr val="dk1"/>
                </a:solidFill>
              </a:rPr>
              <a:t>∈ ℤ</a:t>
            </a:r>
          </a:p>
          <a:p>
            <a:pPr rtl="0">
              <a:spcBef>
                <a:spcPts val="0"/>
              </a:spcBef>
              <a:buNone/>
            </a:pPr>
            <a:r>
              <a:rPr lang="de" b="1">
                <a:solidFill>
                  <a:schemeClr val="dk1"/>
                </a:solidFill>
              </a:rPr>
              <a:t>Fragestellung:</a:t>
            </a:r>
          </a:p>
          <a:p>
            <a:pPr rtl="0">
              <a:spcBef>
                <a:spcPts val="0"/>
              </a:spcBef>
              <a:buNone/>
            </a:pPr>
            <a:r>
              <a:rPr lang="de">
                <a:solidFill>
                  <a:schemeClr val="dk1"/>
                </a:solidFill>
              </a:rPr>
              <a:t>Mit welchem x, y kann eine Linearkombination gebildet werden, die c ergibt?</a:t>
            </a:r>
          </a:p>
          <a:p>
            <a:pPr rtl="0">
              <a:spcBef>
                <a:spcPts val="0"/>
              </a:spcBef>
              <a:buNone/>
            </a:pPr>
            <a:r>
              <a:rPr lang="de" b="1">
                <a:solidFill>
                  <a:schemeClr val="dk1"/>
                </a:solidFill>
              </a:rPr>
              <a:t>Lösbarkeit:</a:t>
            </a:r>
          </a:p>
          <a:p>
            <a:pPr>
              <a:spcBef>
                <a:spcPts val="0"/>
              </a:spcBef>
              <a:buNone/>
            </a:pPr>
            <a:r>
              <a:rPr lang="de">
                <a:solidFill>
                  <a:schemeClr val="dk1"/>
                </a:solidFill>
              </a:rPr>
              <a:t>Die Gleichung hat unendlich viele Lösungen, wenn c durch den ggT von a und b teilbar ist. Ansonsten ist sie nicht lösbar.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9</a:t>
            </a:fld>
            <a:endParaRPr lang="de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524</Words>
  <Application>Microsoft Office PowerPoint</Application>
  <PresentationFormat>Bildschirmpräsentation (4:3)</PresentationFormat>
  <Paragraphs>120</Paragraphs>
  <Slides>10</Slides>
  <Notes>10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light-gradient</vt:lpstr>
      <vt:lpstr>Euklidischer Algorithmus</vt:lpstr>
      <vt:lpstr>2. Inhalt</vt:lpstr>
      <vt:lpstr>Definition Modulo</vt:lpstr>
      <vt:lpstr>Beweis Division mit Rest</vt:lpstr>
      <vt:lpstr>Sätze zum ggT          Begründung</vt:lpstr>
      <vt:lpstr>Euklidischer Algorithmus</vt:lpstr>
      <vt:lpstr>Euklidischer Algorithmus mit Division mit Rest</vt:lpstr>
      <vt:lpstr>Euklidischer Algorithmus Allgemein</vt:lpstr>
      <vt:lpstr>Lineare diophantische Gleichungen</vt:lpstr>
      <vt:lpstr>Ermitteln einer Lösung (Beispiel)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Euklidischer Algorithmus</dc:title>
  <dc:creator>NJockisch</dc:creator>
  <cp:lastModifiedBy>NJockisch</cp:lastModifiedBy>
  <cp:revision>2</cp:revision>
  <dcterms:modified xsi:type="dcterms:W3CDTF">2015-03-01T20:21:44Z</dcterms:modified>
</cp:coreProperties>
</file>