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6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27" autoAdjust="0"/>
  </p:normalViewPr>
  <p:slideViewPr>
    <p:cSldViewPr>
      <p:cViewPr varScale="1">
        <p:scale>
          <a:sx n="71" d="100"/>
          <a:sy n="71" d="100"/>
        </p:scale>
        <p:origin x="-94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AEAF9-4D88-4C42-BE7E-E6A94E6C77FA}" type="datetimeFigureOut">
              <a:rPr lang="de-DE" smtClean="0"/>
              <a:t>16.02.2015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FD2F0-9D13-4C8B-985E-EEE2F902F93E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FD2F0-9D13-4C8B-985E-EEE2F902F93E}" type="slidenum">
              <a:rPr lang="de-DE" smtClean="0"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FD2F0-9D13-4C8B-985E-EEE2F902F93E}" type="slidenum">
              <a:rPr lang="de-DE" smtClean="0"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D708-AC0A-421E-9AE9-77C7275A1639}" type="datetimeFigureOut">
              <a:rPr lang="de-DE" smtClean="0"/>
              <a:t>16.02.2015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4D4B-650C-4110-A6DB-AA097F39A4C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D708-AC0A-421E-9AE9-77C7275A1639}" type="datetimeFigureOut">
              <a:rPr lang="de-DE" smtClean="0"/>
              <a:t>16.02.2015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4D4B-650C-4110-A6DB-AA097F39A4C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D708-AC0A-421E-9AE9-77C7275A1639}" type="datetimeFigureOut">
              <a:rPr lang="de-DE" smtClean="0"/>
              <a:t>16.02.2015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4D4B-650C-4110-A6DB-AA097F39A4C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D708-AC0A-421E-9AE9-77C7275A1639}" type="datetimeFigureOut">
              <a:rPr lang="de-DE" smtClean="0"/>
              <a:t>16.02.2015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4D4B-650C-4110-A6DB-AA097F39A4C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D708-AC0A-421E-9AE9-77C7275A1639}" type="datetimeFigureOut">
              <a:rPr lang="de-DE" smtClean="0"/>
              <a:t>16.02.2015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4D4B-650C-4110-A6DB-AA097F39A4C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D708-AC0A-421E-9AE9-77C7275A1639}" type="datetimeFigureOut">
              <a:rPr lang="de-DE" smtClean="0"/>
              <a:t>16.02.2015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4D4B-650C-4110-A6DB-AA097F39A4C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D708-AC0A-421E-9AE9-77C7275A1639}" type="datetimeFigureOut">
              <a:rPr lang="de-DE" smtClean="0"/>
              <a:t>16.02.2015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4D4B-650C-4110-A6DB-AA097F39A4C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D708-AC0A-421E-9AE9-77C7275A1639}" type="datetimeFigureOut">
              <a:rPr lang="de-DE" smtClean="0"/>
              <a:t>16.02.2015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4D4B-650C-4110-A6DB-AA097F39A4C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D708-AC0A-421E-9AE9-77C7275A1639}" type="datetimeFigureOut">
              <a:rPr lang="de-DE" smtClean="0"/>
              <a:t>16.02.2015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4D4B-650C-4110-A6DB-AA097F39A4C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D708-AC0A-421E-9AE9-77C7275A1639}" type="datetimeFigureOut">
              <a:rPr lang="de-DE" smtClean="0"/>
              <a:t>16.02.2015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4D4B-650C-4110-A6DB-AA097F39A4C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D708-AC0A-421E-9AE9-77C7275A1639}" type="datetimeFigureOut">
              <a:rPr lang="de-DE" smtClean="0"/>
              <a:t>16.02.2015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4D4B-650C-4110-A6DB-AA097F39A4C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0D708-AC0A-421E-9AE9-77C7275A1639}" type="datetimeFigureOut">
              <a:rPr lang="de-DE" smtClean="0"/>
              <a:t>16.02.2015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64D4B-650C-4110-A6DB-AA097F39A4CD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>
            <a:normAutofit/>
          </a:bodyPr>
          <a:lstStyle/>
          <a:p>
            <a:r>
              <a:rPr lang="de-DE" sz="4800" b="1" dirty="0" smtClean="0">
                <a:solidFill>
                  <a:srgbClr val="23086E"/>
                </a:solidFill>
              </a:rPr>
              <a:t>Zahlentheorie</a:t>
            </a:r>
            <a:endParaRPr lang="de-DE" sz="4800" b="1" dirty="0">
              <a:solidFill>
                <a:srgbClr val="23086E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15616" y="2132856"/>
            <a:ext cx="7200800" cy="3312368"/>
          </a:xfrm>
        </p:spPr>
        <p:txBody>
          <a:bodyPr>
            <a:normAutofit fontScale="92500"/>
          </a:bodyPr>
          <a:lstStyle/>
          <a:p>
            <a:r>
              <a:rPr lang="de-DE" b="1" dirty="0" smtClean="0">
                <a:solidFill>
                  <a:schemeClr val="tx2">
                    <a:lumMod val="75000"/>
                  </a:schemeClr>
                </a:solidFill>
              </a:rPr>
              <a:t>Einführung: </a:t>
            </a:r>
          </a:p>
          <a:p>
            <a:pPr algn="l">
              <a:buFont typeface="Wingdings" pitchFamily="2" charset="2"/>
              <a:buChar char="Ø"/>
            </a:pP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 Teilbarkeit, </a:t>
            </a:r>
          </a:p>
          <a:p>
            <a:pPr algn="l">
              <a:buFont typeface="Wingdings" pitchFamily="2" charset="2"/>
              <a:buChar char="Ø"/>
            </a:pP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 Teilermenge, </a:t>
            </a:r>
          </a:p>
          <a:p>
            <a:pPr algn="l">
              <a:buFont typeface="Wingdings" pitchFamily="2" charset="2"/>
              <a:buChar char="Ø"/>
            </a:pP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 Hasse-Diagramm, </a:t>
            </a:r>
          </a:p>
          <a:p>
            <a:pPr algn="l">
              <a:buFont typeface="Wingdings" pitchFamily="2" charset="2"/>
              <a:buChar char="Ø"/>
            </a:pP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 Primzahlen, </a:t>
            </a:r>
          </a:p>
          <a:p>
            <a:pPr algn="l">
              <a:buFont typeface="Wingdings" pitchFamily="2" charset="2"/>
              <a:buChar char="Ø"/>
            </a:pP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 Hauptsatz der elementaren Zahlentheorie</a:t>
            </a:r>
            <a:endParaRPr lang="de-DE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483768" y="476672"/>
            <a:ext cx="3528392" cy="86409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Teilbarkeit</a:t>
            </a:r>
            <a:endParaRPr lang="de-DE" b="1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a | b </a:t>
            </a:r>
            <a:r>
              <a:rPr lang="de-DE" dirty="0" smtClean="0">
                <a:solidFill>
                  <a:schemeClr val="tx1"/>
                </a:solidFill>
                <a:sym typeface="Wingdings" pitchFamily="2" charset="2"/>
              </a:rPr>
              <a:t>       q </a:t>
            </a:r>
            <a:r>
              <a:rPr lang="el-GR" dirty="0" smtClean="0">
                <a:solidFill>
                  <a:schemeClr val="tx1"/>
                </a:solidFill>
                <a:sym typeface="Wingdings" pitchFamily="2" charset="2"/>
              </a:rPr>
              <a:t>ϵ</a:t>
            </a:r>
            <a:r>
              <a:rPr lang="de-DE" dirty="0" smtClean="0">
                <a:solidFill>
                  <a:schemeClr val="tx1"/>
                </a:solidFill>
                <a:sym typeface="Wingdings" pitchFamily="2" charset="2"/>
              </a:rPr>
              <a:t> Z mit b=</a:t>
            </a:r>
            <a:r>
              <a:rPr lang="de-DE" dirty="0" err="1" smtClean="0">
                <a:solidFill>
                  <a:schemeClr val="tx1"/>
                </a:solidFill>
                <a:sym typeface="Wingdings" pitchFamily="2" charset="2"/>
              </a:rPr>
              <a:t>q∙a</a:t>
            </a:r>
            <a:endParaRPr lang="de-DE" dirty="0">
              <a:solidFill>
                <a:schemeClr val="tx1"/>
              </a:solidFill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3851920" y="980728"/>
          <a:ext cx="279524" cy="335429"/>
        </p:xfrm>
        <a:graphic>
          <a:graphicData uri="http://schemas.openxmlformats.org/presentationml/2006/ole">
            <p:oleObj spid="_x0000_s1027" name="Formel" r:id="rId4" imgW="126720" imgH="152280" progId="Equation.3">
              <p:embed/>
            </p:oleObj>
          </a:graphicData>
        </a:graphic>
      </p:graphicFrame>
      <p:sp>
        <p:nvSpPr>
          <p:cNvPr id="7" name="Pfeil nach unten 6"/>
          <p:cNvSpPr/>
          <p:nvPr/>
        </p:nvSpPr>
        <p:spPr>
          <a:xfrm>
            <a:off x="3995936" y="1484784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                                            </a:t>
            </a:r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2411760" y="1916832"/>
            <a:ext cx="3528392" cy="86409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Teilermenge T(a)</a:t>
            </a:r>
            <a:endParaRPr lang="de-DE" b="1" dirty="0" smtClean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683568" y="3212976"/>
            <a:ext cx="3528392" cy="86409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Hasse-Diagramme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</a:rPr>
              <a:t>Darstellung/Struktur T(a)</a:t>
            </a:r>
          </a:p>
        </p:txBody>
      </p:sp>
      <p:sp>
        <p:nvSpPr>
          <p:cNvPr id="10" name="Pfeil nach unten 9"/>
          <p:cNvSpPr/>
          <p:nvPr/>
        </p:nvSpPr>
        <p:spPr>
          <a:xfrm>
            <a:off x="3131840" y="285293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/>
          <p:cNvSpPr/>
          <p:nvPr/>
        </p:nvSpPr>
        <p:spPr>
          <a:xfrm>
            <a:off x="5004048" y="3140968"/>
            <a:ext cx="3528392" cy="86409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Primzahlenmenge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|T(a)| = 2</a:t>
            </a:r>
            <a:endParaRPr lang="de-DE" b="1" dirty="0" smtClean="0">
              <a:solidFill>
                <a:schemeClr val="tx1"/>
              </a:solidFill>
            </a:endParaRPr>
          </a:p>
        </p:txBody>
      </p:sp>
      <p:sp>
        <p:nvSpPr>
          <p:cNvPr id="12" name="Pfeil nach unten 11"/>
          <p:cNvSpPr/>
          <p:nvPr/>
        </p:nvSpPr>
        <p:spPr>
          <a:xfrm>
            <a:off x="5364088" y="285293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rechts 12"/>
          <p:cNvSpPr/>
          <p:nvPr/>
        </p:nvSpPr>
        <p:spPr>
          <a:xfrm>
            <a:off x="4355976" y="342900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Abgerundetes Rechteck 13"/>
          <p:cNvSpPr/>
          <p:nvPr/>
        </p:nvSpPr>
        <p:spPr>
          <a:xfrm>
            <a:off x="5076056" y="4365104"/>
            <a:ext cx="3528392" cy="86409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Primzahlenmenge unendlich groß</a:t>
            </a:r>
            <a:endParaRPr lang="de-DE" b="1" dirty="0" smtClean="0">
              <a:solidFill>
                <a:schemeClr val="tx1"/>
              </a:solidFill>
            </a:endParaRPr>
          </a:p>
        </p:txBody>
      </p:sp>
      <p:sp>
        <p:nvSpPr>
          <p:cNvPr id="15" name="Pfeil nach unten 14"/>
          <p:cNvSpPr/>
          <p:nvPr/>
        </p:nvSpPr>
        <p:spPr>
          <a:xfrm>
            <a:off x="6660232" y="4077072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Abgerundetes Rechteck 15"/>
          <p:cNvSpPr/>
          <p:nvPr/>
        </p:nvSpPr>
        <p:spPr>
          <a:xfrm>
            <a:off x="755576" y="4437112"/>
            <a:ext cx="3528392" cy="86409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solidFill>
                  <a:schemeClr val="tx1"/>
                </a:solidFill>
              </a:rPr>
              <a:t>Primfaktorzerlegung</a:t>
            </a:r>
            <a:endParaRPr lang="de-DE" sz="2800" b="1" dirty="0" smtClean="0">
              <a:solidFill>
                <a:schemeClr val="tx1"/>
              </a:solidFill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(PFZ)</a:t>
            </a:r>
            <a:endParaRPr lang="de-DE" b="1" dirty="0" smtClean="0">
              <a:solidFill>
                <a:schemeClr val="tx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827584" y="5589240"/>
            <a:ext cx="5328592" cy="864096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Hauptsatz der elementaren Zahlentheorie</a:t>
            </a:r>
            <a:endParaRPr lang="de-DE" b="1" dirty="0" smtClean="0">
              <a:solidFill>
                <a:schemeClr val="tx1"/>
              </a:solidFill>
            </a:endParaRPr>
          </a:p>
        </p:txBody>
      </p:sp>
      <p:sp>
        <p:nvSpPr>
          <p:cNvPr id="18" name="Pfeil nach unten 17"/>
          <p:cNvSpPr/>
          <p:nvPr/>
        </p:nvSpPr>
        <p:spPr>
          <a:xfrm>
            <a:off x="2411760" y="4149080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Pfeil nach unten 18"/>
          <p:cNvSpPr/>
          <p:nvPr/>
        </p:nvSpPr>
        <p:spPr>
          <a:xfrm>
            <a:off x="2627784" y="530120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 nach unten 19"/>
          <p:cNvSpPr/>
          <p:nvPr/>
        </p:nvSpPr>
        <p:spPr>
          <a:xfrm>
            <a:off x="5364088" y="530120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Bildschirmpräsentation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Larissa-Design</vt:lpstr>
      <vt:lpstr>Microsoft Formel-Editor 3.0</vt:lpstr>
      <vt:lpstr>Zahlentheorie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Zahlentheorie 1.DStd</dc:title>
  <dc:creator>NJockisch</dc:creator>
  <cp:lastModifiedBy>NJockisch</cp:lastModifiedBy>
  <cp:revision>5</cp:revision>
  <dcterms:created xsi:type="dcterms:W3CDTF">2015-02-16T16:19:41Z</dcterms:created>
  <dcterms:modified xsi:type="dcterms:W3CDTF">2015-02-16T16:48:36Z</dcterms:modified>
</cp:coreProperties>
</file>