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0080625" cy="7559675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614" y="-90"/>
      </p:cViewPr>
      <p:guideLst>
        <p:guide orient="horz" pos="2381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dt" idx="10"/>
          </p:nvPr>
        </p:nvSpPr>
        <p:spPr>
          <a:xfrm>
            <a:off x="504031" y="6887586"/>
            <a:ext cx="2348425" cy="5213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ftr" idx="11"/>
          </p:nvPr>
        </p:nvSpPr>
        <p:spPr>
          <a:xfrm>
            <a:off x="3447573" y="6887586"/>
            <a:ext cx="3195197" cy="5213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7227807" y="6887586"/>
            <a:ext cx="2348425" cy="5213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>
            <a:lvl1pPr marL="0" marR="0" indent="0" algn="l" rtl="0">
              <a:spcBef>
                <a:spcPts val="0"/>
              </a:spcBef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buSzPct val="25000"/>
                <a:buNone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504031" y="301338"/>
            <a:ext cx="9072202" cy="12622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1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 rot="5400000">
            <a:off x="2545358" y="-272176"/>
            <a:ext cx="4989548" cy="907220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dt" idx="10"/>
          </p:nvPr>
        </p:nvSpPr>
        <p:spPr>
          <a:xfrm>
            <a:off x="504031" y="6887586"/>
            <a:ext cx="2348425" cy="5213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ftr" idx="11"/>
          </p:nvPr>
        </p:nvSpPr>
        <p:spPr>
          <a:xfrm>
            <a:off x="3447573" y="6887586"/>
            <a:ext cx="3195197" cy="5213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7227807" y="6887586"/>
            <a:ext cx="2348425" cy="5213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>
            <a:lvl1pPr marL="0" marR="0" indent="0" algn="l" rtl="0">
              <a:spcBef>
                <a:spcPts val="0"/>
              </a:spcBef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buSzPct val="25000"/>
                <a:buNone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1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457200" y="274637"/>
            <a:ext cx="6019799" cy="58515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457200" y="274637"/>
            <a:ext cx="6019799" cy="58515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457200" y="274637"/>
            <a:ext cx="6019799" cy="58515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>
            <a:lvl1pPr marL="0" marR="0" indent="0" algn="l" rtl="0">
              <a:spcBef>
                <a:spcPts val="0"/>
              </a:spcBef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buSzPct val="25000"/>
                <a:buNone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1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marR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/>
            </a:lvl1pPr>
            <a:lvl2pPr marL="457200" marR="0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/>
            </a:lvl2pPr>
            <a:lvl3pPr marL="914400" marR="0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/>
            </a:lvl3pPr>
            <a:lvl4pPr marL="13716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4pPr>
            <a:lvl5pPr marL="18288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5pPr>
            <a:lvl6pPr marL="22860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6pPr>
            <a:lvl7pPr marL="27432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7pPr>
            <a:lvl8pPr marL="32004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8pPr>
            <a:lvl9pPr marL="36576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dt" idx="10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ftr" idx="1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>
            <a:lvl1pPr marL="0" marR="0" indent="0" algn="l" rtl="0">
              <a:spcBef>
                <a:spcPts val="0"/>
              </a:spcBef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buSzPct val="25000"/>
                <a:buNone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504031" y="301338"/>
            <a:ext cx="9072202" cy="12622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1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504031" y="1769150"/>
            <a:ext cx="9072202" cy="498954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dt" idx="10"/>
          </p:nvPr>
        </p:nvSpPr>
        <p:spPr>
          <a:xfrm>
            <a:off x="504031" y="6887586"/>
            <a:ext cx="2348425" cy="5213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ftr" idx="11"/>
          </p:nvPr>
        </p:nvSpPr>
        <p:spPr>
          <a:xfrm>
            <a:off x="3447573" y="6887586"/>
            <a:ext cx="3195197" cy="5213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7227807" y="6887586"/>
            <a:ext cx="2348425" cy="5213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>
            <a:lvl1pPr marL="0" marR="0" indent="0" algn="l" rtl="0">
              <a:spcBef>
                <a:spcPts val="0"/>
              </a:spcBef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buSzPct val="25000"/>
                <a:buNone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1"/>
          <a:lstStyle>
            <a:lvl1pPr marL="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dt" idx="10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ftr" idx="1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>
            <a:lvl1pPr marL="0" marR="0" indent="0" algn="l" rtl="0">
              <a:spcBef>
                <a:spcPts val="0"/>
              </a:spcBef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buSzPct val="25000"/>
                <a:buNone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504031" y="301338"/>
            <a:ext cx="9072202" cy="12622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1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>
            <a:lvl1pPr marL="0" marR="0" indent="0" algn="l" rtl="0">
              <a:spcBef>
                <a:spcPts val="0"/>
              </a:spcBef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buSzPct val="25000"/>
                <a:buNone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504031" y="301338"/>
            <a:ext cx="9072202" cy="12622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1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1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1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dt" idx="10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ftr" idx="11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>
            <a:lvl1pPr marL="0" marR="0" indent="0" algn="l" rtl="0">
              <a:spcBef>
                <a:spcPts val="0"/>
              </a:spcBef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buSzPct val="25000"/>
                <a:buNone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504031" y="301338"/>
            <a:ext cx="9072202" cy="12622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1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504031" y="6887586"/>
            <a:ext cx="2348425" cy="5213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447573" y="6887586"/>
            <a:ext cx="3195197" cy="5213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7227807" y="6887586"/>
            <a:ext cx="2348425" cy="5213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>
            <a:lvl1pPr marL="0" marR="0" indent="0" algn="l" rtl="0">
              <a:spcBef>
                <a:spcPts val="0"/>
              </a:spcBef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buSzPct val="25000"/>
                <a:buNone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1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>
            <a:lvl1pPr marL="0" marR="0" indent="0" algn="l" rtl="0">
              <a:spcBef>
                <a:spcPts val="0"/>
              </a:spcBef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buSzPct val="25000"/>
                <a:buNone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1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dt" idx="10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>
            <a:lvl1pPr marL="0" marR="0" indent="0" algn="l" rtl="0">
              <a:spcBef>
                <a:spcPts val="0"/>
              </a:spcBef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buSzPct val="25000"/>
                <a:buNone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504031" y="301338"/>
            <a:ext cx="9072202" cy="12622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1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504031" y="1769150"/>
            <a:ext cx="9072202" cy="498954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342900" marR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950" marR="0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3000" marR="0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4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6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dt" idx="10"/>
          </p:nvPr>
        </p:nvSpPr>
        <p:spPr>
          <a:xfrm>
            <a:off x="504031" y="6887586"/>
            <a:ext cx="2348425" cy="5213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ftr" idx="11"/>
          </p:nvPr>
        </p:nvSpPr>
        <p:spPr>
          <a:xfrm>
            <a:off x="3447573" y="6887586"/>
            <a:ext cx="3195197" cy="5213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1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ldNum" idx="12"/>
          </p:nvPr>
        </p:nvSpPr>
        <p:spPr>
          <a:xfrm>
            <a:off x="7227807" y="6887586"/>
            <a:ext cx="2348425" cy="5213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504031" y="301338"/>
            <a:ext cx="9072202" cy="12622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endParaRPr sz="4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Shape 81"/>
          <p:cNvSpPr txBox="1">
            <a:spLocks noGrp="1"/>
          </p:cNvSpPr>
          <p:nvPr>
            <p:ph type="subTitle" idx="1"/>
          </p:nvPr>
        </p:nvSpPr>
        <p:spPr>
          <a:xfrm>
            <a:off x="504031" y="1769150"/>
            <a:ext cx="9072202" cy="49895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800" b="1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Zahlentheorie</a:t>
            </a:r>
          </a:p>
          <a:p>
            <a:pPr marL="0" marR="0" lvl="0" indent="304800" algn="ctr" rtl="0">
              <a:lnSpc>
                <a:spcPct val="100000"/>
              </a:lnSpc>
              <a:spcBef>
                <a:spcPts val="960"/>
              </a:spcBef>
              <a:buClr>
                <a:schemeClr val="dk1"/>
              </a:buClr>
              <a:buFont typeface="Arial"/>
              <a:buNone/>
            </a:pPr>
            <a:endParaRPr sz="4800" b="1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504031" y="301338"/>
            <a:ext cx="9072202" cy="12622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r>
              <a:rPr lang="en-US" sz="36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Inhalt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504031" y="1769150"/>
            <a:ext cx="9072202" cy="49895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/>
          <a:p>
            <a:pPr marL="0" marR="0" lvl="0" indent="-6096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Noto Symbol"/>
              <a:buChar char="●"/>
            </a:pPr>
            <a:r>
              <a:rPr lang="en-US" sz="2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Erweiterter Euklidischer Algorithmus</a:t>
            </a:r>
          </a:p>
          <a:p>
            <a:pPr marL="0" marR="0" lvl="0" indent="-60960" algn="l" rtl="0">
              <a:lnSpc>
                <a:spcPct val="100000"/>
              </a:lnSpc>
              <a:spcBef>
                <a:spcPts val="2265"/>
              </a:spcBef>
              <a:spcAft>
                <a:spcPts val="1415"/>
              </a:spcAft>
              <a:buClr>
                <a:srgbClr val="000000"/>
              </a:buClr>
              <a:buSzPct val="100000"/>
              <a:buFont typeface="Noto Symbol"/>
              <a:buChar char="●"/>
            </a:pPr>
            <a:r>
              <a:rPr lang="en-US" sz="2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Diophantische Gleichung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504031" y="301338"/>
            <a:ext cx="9072202" cy="12622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r>
              <a:rPr lang="en-US" sz="36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Erweiterter Euklidischer Algorithmus</a:t>
            </a:r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504031" y="1769150"/>
            <a:ext cx="9072202" cy="49895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ggT(a,b)=a·x</a:t>
            </a:r>
            <a:r>
              <a:rPr lang="en-US" sz="3200" b="0" i="0" u="none" strike="noStrike" cap="none" baseline="-25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lang="en-US" sz="3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+b·y</a:t>
            </a:r>
            <a:r>
              <a:rPr lang="en-US" sz="3200" b="0" i="0" u="none" strike="noStrike" cap="none" baseline="-25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</a:p>
          <a:p>
            <a:pPr marL="0" marR="0" lvl="0" indent="0" algn="l" rtl="0">
              <a:lnSpc>
                <a:spcPct val="100000"/>
              </a:lnSpc>
              <a:spcBef>
                <a:spcPts val="2265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Mit 2=128·4+34·(-15)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2265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=&gt;x</a:t>
            </a:r>
            <a:r>
              <a:rPr lang="en-US" sz="3200" b="0" i="0" u="none" strike="noStrike" cap="none" baseline="-25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lang="en-US" sz="3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=y</a:t>
            </a:r>
            <a:r>
              <a:rPr lang="en-US" sz="3200" b="0" i="0" u="none" strike="noStrike" cap="none" baseline="-25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i+1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2265"/>
              </a:spcBef>
              <a:spcAft>
                <a:spcPts val="1415"/>
              </a:spcAft>
              <a:buClr>
                <a:srgbClr val="0000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=&gt;y</a:t>
            </a:r>
            <a:r>
              <a:rPr lang="en-US" sz="3200" b="0" i="0" u="none" strike="noStrike" cap="none" baseline="-25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lang="en-US" sz="3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=x</a:t>
            </a:r>
            <a:r>
              <a:rPr lang="en-US" sz="3200" b="0" i="0" u="none" strike="noStrike" cap="none" baseline="-25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i+1</a:t>
            </a:r>
            <a:r>
              <a:rPr lang="en-US" sz="3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-q</a:t>
            </a:r>
            <a:r>
              <a:rPr lang="en-US" sz="3200" b="0" i="0" u="none" strike="noStrike" cap="none" baseline="-25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lang="en-US" sz="3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·y</a:t>
            </a:r>
            <a:r>
              <a:rPr lang="en-US" sz="3200" b="0" i="0" u="none" strike="noStrike" cap="none" baseline="-25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i+1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504031" y="301338"/>
            <a:ext cx="9072202" cy="12622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r>
              <a:rPr lang="en-US" sz="36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Erweiterter Euklidischer Algorithmus -Beispiel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504168" y="1769150"/>
            <a:ext cx="9072300" cy="4989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oto Symbol"/>
              <a:buChar char="●"/>
            </a:pPr>
            <a:endParaRPr sz="32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Daraus folgt: a·x+b·y=ggT(a,b) ist immer lösbar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2265"/>
              </a:spcBef>
              <a:spcAft>
                <a:spcPts val="1415"/>
              </a:spcAft>
              <a:buClr>
                <a:srgbClr val="0000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Der erweiterter Euklidischer Algorithmus liefert eine Lösung(x</a:t>
            </a:r>
            <a:r>
              <a:rPr lang="en-US" sz="3200" b="0" i="0" u="none" strike="noStrike" cap="none" baseline="-25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lang="en-US" sz="3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,y</a:t>
            </a:r>
            <a:r>
              <a:rPr lang="en-US" sz="3200" b="0" i="0" u="none" strike="noStrike" cap="none" baseline="-25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lang="en-US" sz="3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</p:txBody>
      </p:sp>
      <p:sp>
        <p:nvSpPr>
          <p:cNvPr id="100" name="Shape 100"/>
          <p:cNvSpPr/>
          <p:nvPr/>
        </p:nvSpPr>
        <p:spPr>
          <a:xfrm>
            <a:off x="505450" y="5197725"/>
            <a:ext cx="8855400" cy="2579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1" name="Shape 10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4025" y="1926650"/>
            <a:ext cx="8858250" cy="2095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575816" y="1835621"/>
            <a:ext cx="8640960" cy="1584176"/>
          </a:xfrm>
          <a:prstGeom prst="rect">
            <a:avLst/>
          </a:prstGeom>
          <a:solidFill>
            <a:srgbClr val="FFFF00">
              <a:alpha val="41000"/>
            </a:srgbClr>
          </a:solidFill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504031" y="301338"/>
            <a:ext cx="9072202" cy="12622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r>
              <a:rPr lang="en-US" sz="36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Diophantische Gleichung</a:t>
            </a:r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504031" y="1769150"/>
            <a:ext cx="9072202" cy="49895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Satz: Die lineare diophantische Gleichung a·x+b·y=c mit a,b,c ∈ </a:t>
            </a:r>
            <a:r>
              <a:rPr lang="en-US" sz="3000"/>
              <a:t> ℤ </a:t>
            </a:r>
            <a:r>
              <a:rPr lang="en-US" sz="3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ist genau dann lösbar, wenn ggT(a,b)|c</a:t>
            </a:r>
          </a:p>
          <a:p>
            <a:pPr marL="0" marR="0" lvl="0" indent="0" algn="l" rtl="0">
              <a:lnSpc>
                <a:spcPct val="100000"/>
              </a:lnSpc>
              <a:spcBef>
                <a:spcPts val="2265"/>
              </a:spcBef>
              <a:spcAft>
                <a:spcPts val="1415"/>
              </a:spcAft>
              <a:buClr>
                <a:srgbClr val="000000"/>
              </a:buClr>
              <a:buSzPct val="45000"/>
              <a:buFont typeface="Noto Symbol"/>
              <a:buChar char="●"/>
            </a:pPr>
            <a:r>
              <a:rPr lang="en-US" sz="3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Der ggT(a,b) ist die kleinste natürliche Zahl, die als Linearkombination von a und b darstellbar ist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223888" y="1763613"/>
            <a:ext cx="7920880" cy="2232248"/>
          </a:xfrm>
          <a:prstGeom prst="rect">
            <a:avLst/>
          </a:prstGeom>
          <a:solidFill>
            <a:srgbClr val="FFFF00">
              <a:alpha val="41000"/>
            </a:srgbClr>
          </a:solidFill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504031" y="301338"/>
            <a:ext cx="9072300" cy="1262100"/>
          </a:xfrm>
          <a:prstGeom prst="rect">
            <a:avLst/>
          </a:prstGeom>
        </p:spPr>
        <p:txBody>
          <a:bodyPr lIns="91425" tIns="91425" rIns="91425" bIns="91425" anchor="ctr" anchorCtr="1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3600"/>
              <a:t>Diophantische Gleichung</a:t>
            </a:r>
          </a:p>
        </p:txBody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504031" y="1769150"/>
            <a:ext cx="9072300" cy="4989600"/>
          </a:xfrm>
          <a:prstGeom prst="rect">
            <a:avLst/>
          </a:prstGeom>
        </p:spPr>
        <p:txBody>
          <a:bodyPr lIns="91425" tIns="91425" rIns="91425" bIns="91425" anchor="t" anchorCtr="1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-US" sz="2400" dirty="0" err="1"/>
              <a:t>Wie</a:t>
            </a:r>
            <a:r>
              <a:rPr lang="en-US" sz="2400" dirty="0"/>
              <a:t> </a:t>
            </a:r>
            <a:r>
              <a:rPr lang="en-US" sz="2400" dirty="0" err="1"/>
              <a:t>findet</a:t>
            </a:r>
            <a:r>
              <a:rPr lang="en-US" sz="2400" dirty="0"/>
              <a:t> man </a:t>
            </a:r>
            <a:r>
              <a:rPr lang="en-US" sz="2400" b="1" dirty="0" err="1">
                <a:solidFill>
                  <a:schemeClr val="bg1">
                    <a:lumMod val="50000"/>
                  </a:schemeClr>
                </a:solidFill>
              </a:rPr>
              <a:t>alle</a:t>
            </a:r>
            <a:r>
              <a:rPr lang="en-US" sz="2400" dirty="0"/>
              <a:t> </a:t>
            </a:r>
            <a:r>
              <a:rPr lang="en-US" sz="2400" dirty="0" err="1"/>
              <a:t>Lösungen</a:t>
            </a:r>
            <a:r>
              <a:rPr lang="en-US" sz="2400" dirty="0"/>
              <a:t>, </a:t>
            </a:r>
            <a:r>
              <a:rPr lang="en-US" sz="2400" dirty="0" err="1"/>
              <a:t>wenn</a:t>
            </a:r>
            <a:r>
              <a:rPr lang="en-US" sz="2400" dirty="0"/>
              <a:t> man </a:t>
            </a:r>
            <a:r>
              <a:rPr lang="en-US" sz="2400" dirty="0" err="1"/>
              <a:t>eine</a:t>
            </a:r>
            <a:endParaRPr lang="en-US" sz="2400" dirty="0"/>
          </a:p>
          <a:p>
            <a:pPr>
              <a:spcBef>
                <a:spcPts val="0"/>
              </a:spcBef>
              <a:buNone/>
            </a:pPr>
            <a:r>
              <a:rPr lang="en-US" sz="2400" dirty="0" err="1"/>
              <a:t>Lösung</a:t>
            </a:r>
            <a:r>
              <a:rPr lang="en-US" sz="2400" dirty="0"/>
              <a:t> (</a:t>
            </a:r>
            <a:r>
              <a:rPr lang="en-US" sz="2400" b="1" dirty="0" err="1" smtClean="0">
                <a:solidFill>
                  <a:srgbClr val="FF0000"/>
                </a:solidFill>
              </a:rPr>
              <a:t>x</a:t>
            </a:r>
            <a:r>
              <a:rPr lang="en-US" sz="1600" b="1" dirty="0" err="1" smtClean="0">
                <a:solidFill>
                  <a:srgbClr val="FF0000"/>
                </a:solidFill>
              </a:rPr>
              <a:t>o</a:t>
            </a:r>
            <a:r>
              <a:rPr lang="en-US" sz="2400" b="1" dirty="0" err="1" smtClean="0">
                <a:solidFill>
                  <a:srgbClr val="FF0000"/>
                </a:solidFill>
              </a:rPr>
              <a:t>,y</a:t>
            </a:r>
            <a:r>
              <a:rPr lang="en-US" sz="1600" b="1" dirty="0" err="1" smtClean="0">
                <a:solidFill>
                  <a:srgbClr val="FF0000"/>
                </a:solidFill>
              </a:rPr>
              <a:t>o</a:t>
            </a:r>
            <a:r>
              <a:rPr lang="en-US" sz="2400" dirty="0" smtClean="0"/>
              <a:t>) </a:t>
            </a:r>
            <a:r>
              <a:rPr lang="en-US" sz="2400" dirty="0" err="1"/>
              <a:t>gefunden</a:t>
            </a:r>
            <a:r>
              <a:rPr lang="en-US" sz="2400" dirty="0"/>
              <a:t> hat?</a:t>
            </a:r>
          </a:p>
          <a:p>
            <a:pPr rtl="0">
              <a:spcBef>
                <a:spcPts val="0"/>
              </a:spcBef>
              <a:buNone/>
            </a:pPr>
            <a:endParaRPr lang="en-US" sz="2400" dirty="0" smtClean="0"/>
          </a:p>
          <a:p>
            <a:pPr rtl="0">
              <a:spcBef>
                <a:spcPts val="0"/>
              </a:spcBef>
              <a:buNone/>
            </a:pPr>
            <a:r>
              <a:rPr lang="en-US" sz="2400" dirty="0" err="1" smtClean="0"/>
              <a:t>Antwort</a:t>
            </a:r>
            <a:r>
              <a:rPr lang="en-US" sz="2400" dirty="0" smtClean="0"/>
              <a:t> : </a:t>
            </a:r>
            <a:r>
              <a:rPr lang="en-US" sz="2400" dirty="0" err="1" smtClean="0"/>
              <a:t>Alle</a:t>
            </a:r>
            <a:r>
              <a:rPr lang="en-US" sz="2400" dirty="0" smtClean="0"/>
              <a:t> </a:t>
            </a:r>
            <a:r>
              <a:rPr lang="en-US" sz="2400" dirty="0" err="1" smtClean="0"/>
              <a:t>Lösungen</a:t>
            </a:r>
            <a:r>
              <a:rPr lang="en-US" sz="2400" dirty="0" smtClean="0"/>
              <a:t> </a:t>
            </a:r>
            <a:r>
              <a:rPr lang="en-US" sz="2400" dirty="0" err="1" smtClean="0"/>
              <a:t>werden</a:t>
            </a:r>
            <a:r>
              <a:rPr lang="en-US" sz="2400" dirty="0" smtClean="0"/>
              <a:t> </a:t>
            </a:r>
            <a:r>
              <a:rPr lang="en-US" sz="2400" dirty="0" err="1" smtClean="0"/>
              <a:t>erfasst</a:t>
            </a:r>
            <a:r>
              <a:rPr lang="en-US" sz="2400" dirty="0" smtClean="0"/>
              <a:t> </a:t>
            </a:r>
            <a:r>
              <a:rPr lang="en-US" sz="2400" dirty="0" err="1" smtClean="0"/>
              <a:t>mit</a:t>
            </a:r>
            <a:r>
              <a:rPr lang="en-US" sz="2400" dirty="0" smtClean="0"/>
              <a:t>:</a:t>
            </a:r>
            <a:endParaRPr lang="en-US" sz="2400" dirty="0"/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{(x</a:t>
            </a:r>
            <a:r>
              <a:rPr lang="en-US" sz="1600" dirty="0" smtClean="0">
                <a:solidFill>
                  <a:schemeClr val="dk1"/>
                </a:solidFill>
              </a:rPr>
              <a:t>o</a:t>
            </a:r>
            <a:r>
              <a:rPr lang="en-US" sz="2400" dirty="0" smtClean="0"/>
              <a:t>+(</a:t>
            </a:r>
            <a:r>
              <a:rPr lang="en-US" sz="2400" dirty="0" err="1" smtClean="0"/>
              <a:t>z∙b</a:t>
            </a:r>
            <a:r>
              <a:rPr lang="en-US" sz="2400" dirty="0"/>
              <a:t>)/</a:t>
            </a:r>
            <a:r>
              <a:rPr lang="en-US" sz="2400" dirty="0" err="1"/>
              <a:t>ggT</a:t>
            </a:r>
            <a:r>
              <a:rPr lang="en-US" sz="2400" dirty="0"/>
              <a:t>(</a:t>
            </a:r>
            <a:r>
              <a:rPr lang="en-US" sz="2400" dirty="0" err="1"/>
              <a:t>a,b</a:t>
            </a:r>
            <a:r>
              <a:rPr lang="en-US" sz="2400" dirty="0"/>
              <a:t>)),(</a:t>
            </a:r>
            <a:r>
              <a:rPr lang="en-US" sz="2400" dirty="0" err="1" smtClean="0"/>
              <a:t>y</a:t>
            </a:r>
            <a:r>
              <a:rPr lang="en-US" sz="1600" dirty="0" err="1" smtClean="0">
                <a:solidFill>
                  <a:schemeClr val="dk1"/>
                </a:solidFill>
              </a:rPr>
              <a:t>o</a:t>
            </a:r>
            <a:r>
              <a:rPr lang="en-US" sz="2400" dirty="0" smtClean="0"/>
              <a:t>-</a:t>
            </a:r>
            <a:r>
              <a:rPr lang="en-US" sz="2400" dirty="0"/>
              <a:t>(</a:t>
            </a:r>
            <a:r>
              <a:rPr lang="en-US" sz="2400" dirty="0" err="1" smtClean="0"/>
              <a:t>z∙a</a:t>
            </a:r>
            <a:r>
              <a:rPr lang="en-US" sz="2400" dirty="0"/>
              <a:t>)/</a:t>
            </a:r>
            <a:r>
              <a:rPr lang="en-US" sz="2400" dirty="0" err="1"/>
              <a:t>ggT</a:t>
            </a:r>
            <a:r>
              <a:rPr lang="en-US" sz="2400" dirty="0"/>
              <a:t>(</a:t>
            </a:r>
            <a:r>
              <a:rPr lang="en-US" sz="2400" dirty="0" err="1"/>
              <a:t>a,b</a:t>
            </a:r>
            <a:r>
              <a:rPr lang="en-US" sz="2400" dirty="0"/>
              <a:t>) | z </a:t>
            </a:r>
            <a:r>
              <a:rPr lang="en-US" sz="2400" dirty="0">
                <a:solidFill>
                  <a:srgbClr val="252525"/>
                </a:solidFill>
              </a:rPr>
              <a:t>∈ </a:t>
            </a:r>
            <a:r>
              <a:rPr lang="en-US" sz="2400" dirty="0">
                <a:latin typeface="Courier New"/>
                <a:ea typeface="Courier New"/>
                <a:cs typeface="Courier New"/>
                <a:sym typeface="Courier New"/>
              </a:rPr>
              <a:t>ℤ</a:t>
            </a:r>
            <a:r>
              <a:rPr lang="en-US" sz="2400" dirty="0"/>
              <a:t>)}</a:t>
            </a:r>
          </a:p>
          <a:p>
            <a:pPr rtl="0">
              <a:spcBef>
                <a:spcPts val="0"/>
              </a:spcBef>
              <a:buNone/>
            </a:pPr>
            <a:endParaRPr lang="de-DE" sz="2400" dirty="0" smtClean="0"/>
          </a:p>
          <a:p>
            <a:pPr>
              <a:spcBef>
                <a:spcPts val="0"/>
              </a:spcBef>
              <a:buNone/>
            </a:pPr>
            <a:endParaRPr lang="de-DE" sz="2400" dirty="0" smtClean="0">
              <a:solidFill>
                <a:schemeClr val="dk1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de-DE" sz="2400" dirty="0" smtClean="0">
                <a:solidFill>
                  <a:schemeClr val="dk1"/>
                </a:solidFill>
              </a:rPr>
              <a:t>Beweis: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dk1"/>
                </a:solidFill>
              </a:rPr>
              <a:t>  a</a:t>
            </a:r>
            <a:r>
              <a:rPr lang="en-US" sz="2400" dirty="0" smtClean="0"/>
              <a:t>∙</a:t>
            </a:r>
            <a:r>
              <a:rPr lang="en-US" sz="2400" dirty="0" smtClean="0">
                <a:solidFill>
                  <a:schemeClr val="dk1"/>
                </a:solidFill>
              </a:rPr>
              <a:t>(x</a:t>
            </a:r>
            <a:r>
              <a:rPr lang="en-US" sz="1600" dirty="0" smtClean="0">
                <a:solidFill>
                  <a:schemeClr val="dk1"/>
                </a:solidFill>
              </a:rPr>
              <a:t>o</a:t>
            </a:r>
            <a:r>
              <a:rPr lang="en-US" sz="2400" dirty="0" smtClean="0">
                <a:solidFill>
                  <a:schemeClr val="dk1"/>
                </a:solidFill>
              </a:rPr>
              <a:t>+(z</a:t>
            </a:r>
            <a:r>
              <a:rPr lang="en-US" sz="2400" dirty="0" smtClean="0"/>
              <a:t>∙ </a:t>
            </a:r>
            <a:r>
              <a:rPr lang="en-US" sz="2400" dirty="0" smtClean="0">
                <a:solidFill>
                  <a:schemeClr val="dk1"/>
                </a:solidFill>
              </a:rPr>
              <a:t>b</a:t>
            </a:r>
            <a:r>
              <a:rPr lang="en-US" sz="2400" dirty="0">
                <a:solidFill>
                  <a:schemeClr val="dk1"/>
                </a:solidFill>
              </a:rPr>
              <a:t>)/</a:t>
            </a:r>
            <a:r>
              <a:rPr lang="en-US" sz="2400" dirty="0" err="1">
                <a:solidFill>
                  <a:schemeClr val="dk1"/>
                </a:solidFill>
              </a:rPr>
              <a:t>ggT</a:t>
            </a:r>
            <a:r>
              <a:rPr lang="en-US" sz="2400" dirty="0">
                <a:solidFill>
                  <a:schemeClr val="dk1"/>
                </a:solidFill>
              </a:rPr>
              <a:t>(</a:t>
            </a:r>
            <a:r>
              <a:rPr lang="en-US" sz="2400" dirty="0" err="1">
                <a:solidFill>
                  <a:schemeClr val="dk1"/>
                </a:solidFill>
              </a:rPr>
              <a:t>a,b</a:t>
            </a:r>
            <a:r>
              <a:rPr lang="en-US" sz="2400" dirty="0">
                <a:solidFill>
                  <a:schemeClr val="dk1"/>
                </a:solidFill>
              </a:rPr>
              <a:t>))+</a:t>
            </a:r>
            <a:r>
              <a:rPr lang="en-US" sz="2400" dirty="0" smtClean="0">
                <a:solidFill>
                  <a:schemeClr val="dk1"/>
                </a:solidFill>
              </a:rPr>
              <a:t>b</a:t>
            </a:r>
            <a:r>
              <a:rPr lang="en-US" sz="2400" dirty="0" smtClean="0"/>
              <a:t>∙</a:t>
            </a:r>
            <a:r>
              <a:rPr lang="en-US" sz="2400" dirty="0" smtClean="0">
                <a:solidFill>
                  <a:schemeClr val="dk1"/>
                </a:solidFill>
              </a:rPr>
              <a:t>(</a:t>
            </a:r>
            <a:r>
              <a:rPr lang="en-US" sz="2400" dirty="0" err="1" smtClean="0">
                <a:solidFill>
                  <a:schemeClr val="dk1"/>
                </a:solidFill>
              </a:rPr>
              <a:t>y</a:t>
            </a:r>
            <a:r>
              <a:rPr lang="en-US" sz="1600" dirty="0" err="1" smtClean="0">
                <a:solidFill>
                  <a:schemeClr val="dk1"/>
                </a:solidFill>
              </a:rPr>
              <a:t>o</a:t>
            </a:r>
            <a:r>
              <a:rPr lang="en-US" sz="2400" dirty="0" smtClean="0">
                <a:solidFill>
                  <a:schemeClr val="dk1"/>
                </a:solidFill>
              </a:rPr>
              <a:t>-</a:t>
            </a:r>
            <a:r>
              <a:rPr lang="en-US" sz="2400" dirty="0">
                <a:solidFill>
                  <a:schemeClr val="dk1"/>
                </a:solidFill>
              </a:rPr>
              <a:t>(</a:t>
            </a:r>
            <a:r>
              <a:rPr lang="en-US" sz="2400" dirty="0" err="1" smtClean="0">
                <a:solidFill>
                  <a:schemeClr val="dk1"/>
                </a:solidFill>
              </a:rPr>
              <a:t>z</a:t>
            </a:r>
            <a:r>
              <a:rPr lang="en-US" sz="2400" dirty="0" err="1" smtClean="0"/>
              <a:t>∙</a:t>
            </a:r>
            <a:r>
              <a:rPr lang="en-US" sz="2400" dirty="0" err="1" smtClean="0">
                <a:solidFill>
                  <a:schemeClr val="dk1"/>
                </a:solidFill>
              </a:rPr>
              <a:t>a</a:t>
            </a:r>
            <a:r>
              <a:rPr lang="en-US" sz="2400" dirty="0">
                <a:solidFill>
                  <a:schemeClr val="dk1"/>
                </a:solidFill>
              </a:rPr>
              <a:t>)/</a:t>
            </a:r>
            <a:r>
              <a:rPr lang="en-US" sz="2400" dirty="0" err="1">
                <a:solidFill>
                  <a:schemeClr val="dk1"/>
                </a:solidFill>
              </a:rPr>
              <a:t>ggT</a:t>
            </a:r>
            <a:r>
              <a:rPr lang="en-US" sz="2400" dirty="0">
                <a:solidFill>
                  <a:schemeClr val="dk1"/>
                </a:solidFill>
              </a:rPr>
              <a:t>(</a:t>
            </a:r>
            <a:r>
              <a:rPr lang="en-US" sz="2400" dirty="0" err="1">
                <a:solidFill>
                  <a:schemeClr val="dk1"/>
                </a:solidFill>
              </a:rPr>
              <a:t>a,b</a:t>
            </a:r>
            <a:r>
              <a:rPr lang="en-US" sz="2400" dirty="0">
                <a:solidFill>
                  <a:schemeClr val="dk1"/>
                </a:solidFill>
              </a:rPr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>
                <a:solidFill>
                  <a:schemeClr val="dk1"/>
                </a:solidFill>
              </a:rPr>
              <a:t>= </a:t>
            </a:r>
            <a:r>
              <a:rPr lang="en-US" sz="2400" dirty="0" err="1" smtClean="0">
                <a:solidFill>
                  <a:schemeClr val="dk1"/>
                </a:solidFill>
              </a:rPr>
              <a:t>a</a:t>
            </a:r>
            <a:r>
              <a:rPr lang="en-US" sz="2400" dirty="0" err="1" smtClean="0"/>
              <a:t>∙</a:t>
            </a:r>
            <a:r>
              <a:rPr lang="en-US" sz="2400" dirty="0" err="1" smtClean="0">
                <a:solidFill>
                  <a:schemeClr val="dk1"/>
                </a:solidFill>
              </a:rPr>
              <a:t>x</a:t>
            </a:r>
            <a:r>
              <a:rPr lang="en-US" sz="1600" dirty="0" err="1" smtClean="0">
                <a:solidFill>
                  <a:schemeClr val="dk1"/>
                </a:solidFill>
              </a:rPr>
              <a:t>o</a:t>
            </a:r>
            <a:r>
              <a:rPr lang="en-US" sz="2400" dirty="0" smtClean="0">
                <a:solidFill>
                  <a:schemeClr val="dk1"/>
                </a:solidFill>
              </a:rPr>
              <a:t>+(</a:t>
            </a:r>
            <a:r>
              <a:rPr lang="en-US" sz="2400" dirty="0" err="1" smtClean="0">
                <a:solidFill>
                  <a:schemeClr val="dk1"/>
                </a:solidFill>
              </a:rPr>
              <a:t>a</a:t>
            </a:r>
            <a:r>
              <a:rPr lang="en-US" sz="2400" dirty="0" err="1" smtClean="0"/>
              <a:t>∙</a:t>
            </a:r>
            <a:r>
              <a:rPr lang="en-US" sz="2400" dirty="0" err="1" smtClean="0">
                <a:solidFill>
                  <a:schemeClr val="dk1"/>
                </a:solidFill>
              </a:rPr>
              <a:t>z</a:t>
            </a:r>
            <a:r>
              <a:rPr lang="en-US" sz="2400" dirty="0" err="1" smtClean="0"/>
              <a:t>∙</a:t>
            </a:r>
            <a:r>
              <a:rPr lang="en-US" sz="2400" dirty="0" err="1" smtClean="0">
                <a:solidFill>
                  <a:schemeClr val="dk1"/>
                </a:solidFill>
              </a:rPr>
              <a:t>b</a:t>
            </a:r>
            <a:r>
              <a:rPr lang="en-US" sz="2400" dirty="0">
                <a:solidFill>
                  <a:schemeClr val="dk1"/>
                </a:solidFill>
              </a:rPr>
              <a:t>)/</a:t>
            </a:r>
            <a:r>
              <a:rPr lang="en-US" sz="2400" dirty="0" err="1">
                <a:solidFill>
                  <a:schemeClr val="dk1"/>
                </a:solidFill>
              </a:rPr>
              <a:t>ggT</a:t>
            </a:r>
            <a:r>
              <a:rPr lang="en-US" sz="2400" dirty="0">
                <a:solidFill>
                  <a:schemeClr val="dk1"/>
                </a:solidFill>
              </a:rPr>
              <a:t>(</a:t>
            </a:r>
            <a:r>
              <a:rPr lang="en-US" sz="2400" dirty="0" err="1">
                <a:solidFill>
                  <a:schemeClr val="dk1"/>
                </a:solidFill>
              </a:rPr>
              <a:t>a,b</a:t>
            </a:r>
            <a:r>
              <a:rPr lang="en-US" sz="2400" dirty="0">
                <a:solidFill>
                  <a:schemeClr val="dk1"/>
                </a:solidFill>
              </a:rPr>
              <a:t>)+</a:t>
            </a:r>
            <a:r>
              <a:rPr lang="en-US" sz="2400" dirty="0" err="1" smtClean="0">
                <a:solidFill>
                  <a:schemeClr val="dk1"/>
                </a:solidFill>
              </a:rPr>
              <a:t>b</a:t>
            </a:r>
            <a:r>
              <a:rPr lang="en-US" sz="2400" dirty="0" err="1" smtClean="0"/>
              <a:t>∙</a:t>
            </a:r>
            <a:r>
              <a:rPr lang="en-US" sz="2400" dirty="0" err="1" smtClean="0">
                <a:solidFill>
                  <a:schemeClr val="dk1"/>
                </a:solidFill>
              </a:rPr>
              <a:t>y</a:t>
            </a:r>
            <a:r>
              <a:rPr lang="en-US" sz="1600" dirty="0" err="1" smtClean="0">
                <a:solidFill>
                  <a:schemeClr val="dk1"/>
                </a:solidFill>
              </a:rPr>
              <a:t>o</a:t>
            </a:r>
            <a:r>
              <a:rPr lang="en-US" sz="2400" dirty="0" smtClean="0">
                <a:solidFill>
                  <a:schemeClr val="dk1"/>
                </a:solidFill>
              </a:rPr>
              <a:t>-</a:t>
            </a:r>
            <a:r>
              <a:rPr lang="en-US" sz="2400" dirty="0">
                <a:solidFill>
                  <a:schemeClr val="dk1"/>
                </a:solidFill>
              </a:rPr>
              <a:t>(</a:t>
            </a:r>
            <a:r>
              <a:rPr lang="en-US" sz="2400" dirty="0" err="1" smtClean="0">
                <a:solidFill>
                  <a:schemeClr val="dk1"/>
                </a:solidFill>
              </a:rPr>
              <a:t>b</a:t>
            </a:r>
            <a:r>
              <a:rPr lang="en-US" sz="2400" dirty="0" err="1" smtClean="0"/>
              <a:t>∙</a:t>
            </a:r>
            <a:r>
              <a:rPr lang="en-US" sz="2400" dirty="0" err="1" smtClean="0">
                <a:solidFill>
                  <a:schemeClr val="dk1"/>
                </a:solidFill>
              </a:rPr>
              <a:t>z</a:t>
            </a:r>
            <a:r>
              <a:rPr lang="en-US" sz="2400" dirty="0" err="1" smtClean="0"/>
              <a:t>∙</a:t>
            </a:r>
            <a:r>
              <a:rPr lang="en-US" sz="2400" dirty="0" err="1" smtClean="0">
                <a:solidFill>
                  <a:schemeClr val="dk1"/>
                </a:solidFill>
              </a:rPr>
              <a:t>a</a:t>
            </a:r>
            <a:r>
              <a:rPr lang="en-US" sz="2400" dirty="0">
                <a:solidFill>
                  <a:schemeClr val="dk1"/>
                </a:solidFill>
              </a:rPr>
              <a:t>)/</a:t>
            </a:r>
            <a:r>
              <a:rPr lang="en-US" sz="2400" dirty="0" err="1">
                <a:solidFill>
                  <a:schemeClr val="dk1"/>
                </a:solidFill>
              </a:rPr>
              <a:t>ggT</a:t>
            </a:r>
            <a:r>
              <a:rPr lang="en-US" sz="2400" dirty="0">
                <a:solidFill>
                  <a:schemeClr val="dk1"/>
                </a:solidFill>
              </a:rPr>
              <a:t>(</a:t>
            </a:r>
            <a:r>
              <a:rPr lang="en-US" sz="2400" dirty="0" err="1">
                <a:solidFill>
                  <a:schemeClr val="dk1"/>
                </a:solidFill>
              </a:rPr>
              <a:t>a,b</a:t>
            </a:r>
            <a:r>
              <a:rPr lang="en-US" sz="2400" dirty="0">
                <a:solidFill>
                  <a:schemeClr val="dk1"/>
                </a:solidFill>
              </a:rPr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>
                <a:solidFill>
                  <a:schemeClr val="dk1"/>
                </a:solidFill>
              </a:rPr>
              <a:t>= </a:t>
            </a:r>
            <a:r>
              <a:rPr lang="en-US" sz="2400" dirty="0" err="1" smtClean="0">
                <a:solidFill>
                  <a:schemeClr val="dk1"/>
                </a:solidFill>
              </a:rPr>
              <a:t>a</a:t>
            </a:r>
            <a:r>
              <a:rPr lang="en-US" sz="2400" dirty="0" err="1" smtClean="0"/>
              <a:t>∙</a:t>
            </a:r>
            <a:r>
              <a:rPr lang="en-US" sz="2400" dirty="0" err="1" smtClean="0">
                <a:solidFill>
                  <a:schemeClr val="dk1"/>
                </a:solidFill>
              </a:rPr>
              <a:t>x</a:t>
            </a:r>
            <a:r>
              <a:rPr lang="en-US" sz="1600" dirty="0" err="1" smtClean="0">
                <a:solidFill>
                  <a:schemeClr val="dk1"/>
                </a:solidFill>
              </a:rPr>
              <a:t>o</a:t>
            </a:r>
            <a:r>
              <a:rPr lang="en-US" sz="2400" dirty="0" err="1" smtClean="0">
                <a:solidFill>
                  <a:schemeClr val="dk1"/>
                </a:solidFill>
              </a:rPr>
              <a:t>+b</a:t>
            </a:r>
            <a:r>
              <a:rPr lang="en-US" sz="2400" dirty="0" err="1" smtClean="0"/>
              <a:t>∙</a:t>
            </a:r>
            <a:r>
              <a:rPr lang="en-US" sz="2400" dirty="0" err="1" smtClean="0">
                <a:solidFill>
                  <a:schemeClr val="dk1"/>
                </a:solidFill>
              </a:rPr>
              <a:t>y</a:t>
            </a:r>
            <a:r>
              <a:rPr lang="en-US" sz="1600" dirty="0" err="1" smtClean="0">
                <a:solidFill>
                  <a:schemeClr val="dk1"/>
                </a:solidFill>
              </a:rPr>
              <a:t>o</a:t>
            </a:r>
            <a:r>
              <a:rPr lang="en-US" sz="2400" dirty="0" smtClean="0">
                <a:solidFill>
                  <a:schemeClr val="dk1"/>
                </a:solidFill>
              </a:rPr>
              <a:t>=c</a:t>
            </a:r>
            <a:endParaRPr lang="en-US" sz="2400" dirty="0">
              <a:solidFill>
                <a:schemeClr val="dk1"/>
              </a:solidFill>
            </a:endParaRPr>
          </a:p>
          <a:p>
            <a:pPr rtl="0">
              <a:spcBef>
                <a:spcPts val="0"/>
              </a:spcBef>
              <a:buNone/>
            </a:pPr>
            <a:endParaRPr dirty="0">
              <a:solidFill>
                <a:schemeClr val="dk1"/>
              </a:solidFill>
            </a:endParaRPr>
          </a:p>
          <a:p>
            <a:pPr rtl="0">
              <a:spcBef>
                <a:spcPts val="0"/>
              </a:spcBef>
              <a:buNone/>
            </a:pPr>
            <a:r>
              <a:rPr lang="en-US" dirty="0">
                <a:solidFill>
                  <a:schemeClr val="dk1"/>
                </a:solidFill>
              </a:rPr>
              <a:t>					</a:t>
            </a:r>
          </a:p>
          <a:p>
            <a:pPr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504031" y="301338"/>
            <a:ext cx="9072300" cy="1262100"/>
          </a:xfrm>
          <a:prstGeom prst="rect">
            <a:avLst/>
          </a:prstGeom>
        </p:spPr>
        <p:txBody>
          <a:bodyPr lIns="91425" tIns="91425" rIns="91425" bIns="91425" anchor="ctr" anchorCtr="1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3600"/>
              <a:t>Diophantische Gleichung</a:t>
            </a:r>
          </a:p>
        </p:txBody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504031" y="1769150"/>
            <a:ext cx="9072300" cy="4989600"/>
          </a:xfrm>
          <a:prstGeom prst="rect">
            <a:avLst/>
          </a:prstGeom>
        </p:spPr>
        <p:txBody>
          <a:bodyPr lIns="91425" tIns="91425" rIns="91425" bIns="91425" anchor="t" anchorCtr="1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-US" sz="2400">
                <a:solidFill>
                  <a:schemeClr val="dk1"/>
                </a:solidFill>
              </a:rPr>
              <a:t>Angenommen (x,y) ist eine weitere Lösung von 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-US" sz="2400">
                <a:solidFill>
                  <a:schemeClr val="dk1"/>
                </a:solidFill>
              </a:rPr>
              <a:t>			       	 ax+by = C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-US" sz="2400">
                <a:solidFill>
                  <a:schemeClr val="dk1"/>
                </a:solidFill>
              </a:rPr>
              <a:t>			      ax_0+by_0 = C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-US" sz="2400">
                <a:solidFill>
                  <a:schemeClr val="dk1"/>
                </a:solidFill>
              </a:rPr>
              <a:t>	   a(x-x_0)+b(y-y_0) = 0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-US" sz="2400">
                <a:solidFill>
                  <a:schemeClr val="dk1"/>
                </a:solidFill>
              </a:rPr>
              <a:t>  			    a(x-x_0) = b(y_0-y)			| ggT(a,b)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sz="2400">
                <a:solidFill>
                  <a:schemeClr val="dk1"/>
                </a:solidFill>
              </a:rPr>
              <a:t>     a/ggT(a,b)*(x-x_0) = b/ggT(a,b)*(y_0-y)    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sz="2400">
                <a:solidFill>
                  <a:schemeClr val="dk1"/>
                </a:solidFill>
              </a:rPr>
              <a:t>=&gt;  b/ggT(a,b)|(x-x_0)    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-US" sz="2400">
                <a:solidFill>
                  <a:schemeClr val="dk1"/>
                </a:solidFill>
              </a:rPr>
              <a:t>=&gt;   z*(b/ggT(a,b))=(x-x_0)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sz="2400" b="1">
                <a:solidFill>
                  <a:schemeClr val="dk1"/>
                </a:solidFill>
              </a:rPr>
              <a:t>=&gt;</a:t>
            </a:r>
            <a:r>
              <a:rPr lang="en-US" sz="2400">
                <a:solidFill>
                  <a:schemeClr val="dk1"/>
                </a:solidFill>
              </a:rPr>
              <a:t>  </a:t>
            </a:r>
            <a:r>
              <a:rPr lang="en-US" sz="2400" b="1">
                <a:solidFill>
                  <a:schemeClr val="dk1"/>
                </a:solidFill>
              </a:rPr>
              <a:t> x = x_0+z*b/ggT(a,b)</a:t>
            </a:r>
          </a:p>
          <a:p>
            <a:pPr lvl="0" rtl="0">
              <a:spcBef>
                <a:spcPts val="0"/>
              </a:spcBef>
              <a:buNone/>
            </a:pPr>
            <a:endParaRPr sz="2000">
              <a:solidFill>
                <a:schemeClr val="dk1"/>
              </a:solidFill>
            </a:endParaRP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504031" y="301338"/>
            <a:ext cx="9072300" cy="1262100"/>
          </a:xfrm>
          <a:prstGeom prst="rect">
            <a:avLst/>
          </a:prstGeom>
        </p:spPr>
        <p:txBody>
          <a:bodyPr lIns="91425" tIns="91425" rIns="91425" bIns="91425" anchor="ctr" anchorCtr="1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3600"/>
              <a:t>Diophantische Gleichung</a:t>
            </a:r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504031" y="1769150"/>
            <a:ext cx="9072300" cy="4989600"/>
          </a:xfrm>
          <a:prstGeom prst="rect">
            <a:avLst/>
          </a:prstGeom>
        </p:spPr>
        <p:txBody>
          <a:bodyPr lIns="91425" tIns="91425" rIns="91425" bIns="91425" anchor="t" anchorCtr="1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2400">
                <a:solidFill>
                  <a:schemeClr val="dk1"/>
                </a:solidFill>
              </a:rPr>
              <a:t>(a/gg/(a,b))*z*(b/ggT(a,b)) = b/ggT(a,b)*(y_0-y)    </a:t>
            </a:r>
          </a:p>
          <a:p>
            <a:pPr lvl="0" rtl="0">
              <a:spcBef>
                <a:spcPts val="0"/>
              </a:spcBef>
              <a:buNone/>
            </a:pPr>
            <a:endParaRPr sz="240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-US" sz="2400">
                <a:solidFill>
                  <a:schemeClr val="dk1"/>
                </a:solidFill>
              </a:rPr>
              <a:t>=&gt;  y_0-y=(a/ggT(a,b))*z</a:t>
            </a:r>
          </a:p>
          <a:p>
            <a:pPr lvl="0" rtl="0">
              <a:spcBef>
                <a:spcPts val="0"/>
              </a:spcBef>
              <a:buNone/>
            </a:pPr>
            <a:endParaRPr sz="240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-US" sz="2400" b="1">
                <a:solidFill>
                  <a:schemeClr val="dk1"/>
                </a:solidFill>
              </a:rPr>
              <a:t>=&gt; </a:t>
            </a:r>
            <a:r>
              <a:rPr lang="en-US" sz="2400">
                <a:solidFill>
                  <a:schemeClr val="dk1"/>
                </a:solidFill>
              </a:rPr>
              <a:t> </a:t>
            </a:r>
            <a:r>
              <a:rPr lang="en-US" sz="2400" b="1">
                <a:solidFill>
                  <a:schemeClr val="dk1"/>
                </a:solidFill>
              </a:rPr>
              <a:t>y = y_0-(a*z/ggT(a,b))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title"/>
          </p:nvPr>
        </p:nvSpPr>
        <p:spPr>
          <a:xfrm>
            <a:off x="504031" y="301338"/>
            <a:ext cx="9072300" cy="1262100"/>
          </a:xfrm>
          <a:prstGeom prst="rect">
            <a:avLst/>
          </a:prstGeom>
        </p:spPr>
        <p:txBody>
          <a:bodyPr lIns="91425" tIns="91425" rIns="91425" bIns="91425" anchor="ctr" anchorCtr="1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3600"/>
              <a:t>Beispiel</a:t>
            </a:r>
          </a:p>
        </p:txBody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504031" y="1769150"/>
            <a:ext cx="9072300" cy="4989600"/>
          </a:xfrm>
          <a:prstGeom prst="rect">
            <a:avLst/>
          </a:prstGeom>
        </p:spPr>
        <p:txBody>
          <a:bodyPr lIns="91425" tIns="91425" rIns="91425" bIns="91425" anchor="t" anchorCtr="1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2400"/>
              <a:t>238∙x+168∙y=126</a:t>
            </a:r>
          </a:p>
          <a:p>
            <a:pPr marL="457200" lvl="0" indent="-3810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2400"/>
              <a:t>ggT(238,168)=14</a:t>
            </a:r>
          </a:p>
          <a:p>
            <a:pPr marL="0" lvl="0" indent="45720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-US" sz="2400"/>
              <a:t>238∙5+168∙(-7)=14   |∙9   --&gt;126/14=9</a:t>
            </a:r>
          </a:p>
          <a:p>
            <a:pPr marL="0" lvl="0" indent="45720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-US" sz="2400"/>
              <a:t>238∙45+168∙(-63)=126</a:t>
            </a:r>
          </a:p>
          <a:p>
            <a:pPr marL="800100" lvl="0" indent="-13970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-US" sz="2400"/>
              <a:t>(45;-63)</a:t>
            </a:r>
          </a:p>
          <a:p>
            <a:pPr marL="457200" lvl="0" indent="-3810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2400"/>
              <a:t>{(45-12∙z,-63+z∙17)|z∈ Z}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  <p:pic>
        <p:nvPicPr>
          <p:cNvPr id="132" name="Shape 1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6262" y="5006150"/>
            <a:ext cx="9067800" cy="1752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E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275</Words>
  <Application>Microsoft Office PowerPoint</Application>
  <PresentationFormat>Benutzerdefiniert</PresentationFormat>
  <Paragraphs>57</Paragraphs>
  <Slides>9</Slides>
  <Notes>9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Office Theme</vt:lpstr>
      <vt:lpstr>Folie 1</vt:lpstr>
      <vt:lpstr>Inhalt</vt:lpstr>
      <vt:lpstr>Erweiterter Euklidischer Algorithmus</vt:lpstr>
      <vt:lpstr>Erweiterter Euklidischer Algorithmus -Beispiel</vt:lpstr>
      <vt:lpstr>Diophantische Gleichung</vt:lpstr>
      <vt:lpstr>Diophantische Gleichung</vt:lpstr>
      <vt:lpstr>Diophantische Gleichung</vt:lpstr>
      <vt:lpstr>Diophantische Gleichung</vt:lpstr>
      <vt:lpstr>Beispiel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Diophantische Gleichungen 2</dc:title>
  <cp:lastModifiedBy>NJockisch</cp:lastModifiedBy>
  <cp:revision>6</cp:revision>
  <dcterms:modified xsi:type="dcterms:W3CDTF">2015-03-05T21:51:40Z</dcterms:modified>
</cp:coreProperties>
</file>