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1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545358" y="-272176"/>
            <a:ext cx="4989548" cy="90722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274637"/>
            <a:ext cx="6019799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57200" y="274637"/>
            <a:ext cx="6019799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457200" y="274637"/>
            <a:ext cx="6019799" cy="5851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Zahlentheorie</a:t>
            </a:r>
          </a:p>
          <a:p>
            <a:pPr marL="0" marR="0" lvl="0" indent="304800" algn="ctr" rtl="0">
              <a:lnSpc>
                <a:spcPct val="100000"/>
              </a:lnSpc>
              <a:spcBef>
                <a:spcPts val="960"/>
              </a:spcBef>
              <a:buClr>
                <a:schemeClr val="dk1"/>
              </a:buClr>
              <a:buFont typeface="Arial"/>
              <a:buNone/>
            </a:pPr>
            <a:endParaRPr sz="4800" b="1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Inhalt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-609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Erweiterter Euklidischer Algorithmus</a:t>
            </a:r>
          </a:p>
          <a:p>
            <a:pPr marL="0" marR="0" lvl="0" indent="-60960" algn="l" rtl="0">
              <a:lnSpc>
                <a:spcPct val="100000"/>
              </a:lnSpc>
              <a:spcBef>
                <a:spcPts val="2265"/>
              </a:spcBef>
              <a:spcAft>
                <a:spcPts val="1415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Diophantische Gleichung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Erweiterter Euklidischer Algorithmus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ggT(a,b)=a·x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+b·y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2=128·4+34·(-15)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=&gt;x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=y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i+1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1415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=&gt;y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=x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i+1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-q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·y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i+1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Erweiterter Euklidischer Algorithmus -Beispiel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504168" y="1769150"/>
            <a:ext cx="9072300" cy="498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ymbol"/>
              <a:buChar char="●"/>
            </a:pPr>
            <a:endParaRPr sz="3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Daraus folgt: a·x+b·y=ggT(a,b) ist immer lösbar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1415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Der erweiterter Euklidischer Algorithmus liefert eine Lösung(x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,y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00" name="Shape 100"/>
          <p:cNvSpPr/>
          <p:nvPr/>
        </p:nvSpPr>
        <p:spPr>
          <a:xfrm>
            <a:off x="505450" y="5197725"/>
            <a:ext cx="8855400" cy="257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025" y="1926650"/>
            <a:ext cx="885825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75816" y="1835621"/>
            <a:ext cx="8640960" cy="1584176"/>
          </a:xfrm>
          <a:prstGeom prst="rect">
            <a:avLst/>
          </a:prstGeom>
          <a:solidFill>
            <a:srgbClr val="FFFF00">
              <a:alpha val="41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Diophantische Gleichung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Satz: Die lineare diophantische Gleichung a·x+b·y=c mit a,b,c ∈ </a:t>
            </a:r>
            <a:r>
              <a:rPr lang="en-US" sz="3000"/>
              <a:t> ℤ 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ist genau dann lösbar, wenn ggT(a,b)|c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1415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Der ggT(a,b) ist die kleinste natürliche Zahl, die als Linearkombination von a und b darstellbar ist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23888" y="1763613"/>
            <a:ext cx="7920880" cy="2232248"/>
          </a:xfrm>
          <a:prstGeom prst="rect">
            <a:avLst/>
          </a:prstGeom>
          <a:solidFill>
            <a:srgbClr val="FFFF00">
              <a:alpha val="41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300" cy="1262100"/>
          </a:xfrm>
          <a:prstGeom prst="rect">
            <a:avLst/>
          </a:prstGeom>
        </p:spPr>
        <p:txBody>
          <a:bodyPr lIns="91425" tIns="91425" rIns="91425" bIns="91425" anchor="ctr" anchorCtr="1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Diophantische Gleichung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300" cy="4989600"/>
          </a:xfrm>
          <a:prstGeom prst="rect">
            <a:avLst/>
          </a:prstGeom>
        </p:spPr>
        <p:txBody>
          <a:bodyPr lIns="91425" tIns="91425" rIns="91425" bIns="91425" anchor="t" anchorCtr="1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 dirty="0" err="1"/>
              <a:t>Wie</a:t>
            </a:r>
            <a:r>
              <a:rPr lang="en-US" sz="2400" dirty="0"/>
              <a:t> </a:t>
            </a:r>
            <a:r>
              <a:rPr lang="en-US" sz="2400" dirty="0" err="1"/>
              <a:t>findet</a:t>
            </a:r>
            <a:r>
              <a:rPr lang="en-US" sz="2400" dirty="0"/>
              <a:t> man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</a:rPr>
              <a:t>alle</a:t>
            </a:r>
            <a:r>
              <a:rPr lang="en-US" sz="2400" dirty="0"/>
              <a:t> </a:t>
            </a:r>
            <a:r>
              <a:rPr lang="en-US" sz="2400" dirty="0" err="1"/>
              <a:t>Lösungen</a:t>
            </a:r>
            <a:r>
              <a:rPr lang="en-US" sz="2400" dirty="0"/>
              <a:t>, </a:t>
            </a:r>
            <a:r>
              <a:rPr lang="en-US" sz="2400" dirty="0" err="1"/>
              <a:t>wenn</a:t>
            </a:r>
            <a:r>
              <a:rPr lang="en-US" sz="2400" dirty="0"/>
              <a:t> man </a:t>
            </a:r>
            <a:r>
              <a:rPr lang="en-US" sz="2400" dirty="0" err="1"/>
              <a:t>eine</a:t>
            </a:r>
            <a:endParaRPr lang="en-US" sz="2400" dirty="0"/>
          </a:p>
          <a:p>
            <a:pPr>
              <a:spcBef>
                <a:spcPts val="0"/>
              </a:spcBef>
              <a:buNone/>
            </a:pPr>
            <a:r>
              <a:rPr lang="en-US" sz="2400" dirty="0" err="1"/>
              <a:t>Lösung</a:t>
            </a:r>
            <a:r>
              <a:rPr lang="en-US" sz="2400" dirty="0"/>
              <a:t> (</a:t>
            </a:r>
            <a:r>
              <a:rPr lang="en-US" sz="2400" b="1" dirty="0" err="1" smtClean="0">
                <a:solidFill>
                  <a:srgbClr val="FF0000"/>
                </a:solidFill>
              </a:rPr>
              <a:t>x</a:t>
            </a:r>
            <a:r>
              <a:rPr lang="en-US" sz="1600" b="1" dirty="0" err="1" smtClean="0">
                <a:solidFill>
                  <a:srgbClr val="FF0000"/>
                </a:solidFill>
              </a:rPr>
              <a:t>o</a:t>
            </a:r>
            <a:r>
              <a:rPr lang="en-US" sz="2400" b="1" dirty="0" err="1" smtClean="0">
                <a:solidFill>
                  <a:srgbClr val="FF0000"/>
                </a:solidFill>
              </a:rPr>
              <a:t>,y</a:t>
            </a:r>
            <a:r>
              <a:rPr lang="en-US" sz="1600" b="1" dirty="0" err="1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) </a:t>
            </a:r>
            <a:r>
              <a:rPr lang="en-US" sz="2400" dirty="0" err="1"/>
              <a:t>gefunden</a:t>
            </a:r>
            <a:r>
              <a:rPr lang="en-US" sz="2400" dirty="0"/>
              <a:t> hat?</a:t>
            </a:r>
          </a:p>
          <a:p>
            <a:pPr rtl="0">
              <a:spcBef>
                <a:spcPts val="0"/>
              </a:spcBef>
              <a:buNone/>
            </a:pPr>
            <a:endParaRPr lang="en-US" sz="2400" dirty="0" smtClean="0"/>
          </a:p>
          <a:p>
            <a:pPr rtl="0">
              <a:spcBef>
                <a:spcPts val="0"/>
              </a:spcBef>
              <a:buNone/>
            </a:pPr>
            <a:r>
              <a:rPr lang="en-US" sz="2400" dirty="0" err="1" smtClean="0"/>
              <a:t>Antwort</a:t>
            </a:r>
            <a:r>
              <a:rPr lang="en-US" sz="2400" dirty="0" smtClean="0"/>
              <a:t> :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Lösungen</a:t>
            </a:r>
            <a:r>
              <a:rPr lang="en-US" sz="2400" dirty="0" smtClean="0"/>
              <a:t> </a:t>
            </a:r>
            <a:r>
              <a:rPr lang="en-US" sz="2400" dirty="0" err="1" smtClean="0"/>
              <a:t>werden</a:t>
            </a:r>
            <a:r>
              <a:rPr lang="en-US" sz="2400" dirty="0" smtClean="0"/>
              <a:t> </a:t>
            </a:r>
            <a:r>
              <a:rPr lang="en-US" sz="2400" dirty="0" err="1" smtClean="0"/>
              <a:t>erfasst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{(x</a:t>
            </a:r>
            <a:r>
              <a:rPr lang="en-US" sz="1600" dirty="0" smtClean="0">
                <a:solidFill>
                  <a:schemeClr val="dk1"/>
                </a:solidFill>
              </a:rPr>
              <a:t>o</a:t>
            </a:r>
            <a:r>
              <a:rPr lang="en-US" sz="2400" dirty="0" smtClean="0"/>
              <a:t>+(</a:t>
            </a:r>
            <a:r>
              <a:rPr lang="en-US" sz="2400" dirty="0" err="1" smtClean="0"/>
              <a:t>z∙b</a:t>
            </a:r>
            <a:r>
              <a:rPr lang="en-US" sz="2400" dirty="0"/>
              <a:t>)/</a:t>
            </a:r>
            <a:r>
              <a:rPr lang="en-US" sz="2400" dirty="0" err="1"/>
              <a:t>ggT</a:t>
            </a:r>
            <a:r>
              <a:rPr lang="en-US" sz="2400" dirty="0"/>
              <a:t>(</a:t>
            </a:r>
            <a:r>
              <a:rPr lang="en-US" sz="2400" dirty="0" err="1"/>
              <a:t>a,b</a:t>
            </a:r>
            <a:r>
              <a:rPr lang="en-US" sz="2400" dirty="0"/>
              <a:t>)),(</a:t>
            </a:r>
            <a:r>
              <a:rPr lang="en-US" sz="2400" dirty="0" err="1" smtClean="0"/>
              <a:t>y</a:t>
            </a:r>
            <a:r>
              <a:rPr lang="en-US" sz="1600" dirty="0" err="1" smtClean="0">
                <a:solidFill>
                  <a:schemeClr val="dk1"/>
                </a:solidFill>
              </a:rPr>
              <a:t>o</a:t>
            </a:r>
            <a:r>
              <a:rPr lang="en-US" sz="2400" dirty="0" smtClean="0"/>
              <a:t>-</a:t>
            </a:r>
            <a:r>
              <a:rPr lang="en-US" sz="2400" dirty="0"/>
              <a:t>(</a:t>
            </a:r>
            <a:r>
              <a:rPr lang="en-US" sz="2400" dirty="0" err="1" smtClean="0"/>
              <a:t>z∙a</a:t>
            </a:r>
            <a:r>
              <a:rPr lang="en-US" sz="2400" dirty="0"/>
              <a:t>)/</a:t>
            </a:r>
            <a:r>
              <a:rPr lang="en-US" sz="2400" dirty="0" err="1"/>
              <a:t>ggT</a:t>
            </a:r>
            <a:r>
              <a:rPr lang="en-US" sz="2400" dirty="0"/>
              <a:t>(</a:t>
            </a:r>
            <a:r>
              <a:rPr lang="en-US" sz="2400" dirty="0" err="1"/>
              <a:t>a,b</a:t>
            </a:r>
            <a:r>
              <a:rPr lang="en-US" sz="2400" dirty="0"/>
              <a:t>) | z </a:t>
            </a:r>
            <a:r>
              <a:rPr lang="en-US" sz="2400" dirty="0">
                <a:solidFill>
                  <a:srgbClr val="252525"/>
                </a:solidFill>
              </a:rPr>
              <a:t>∈ 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ℤ</a:t>
            </a:r>
            <a:r>
              <a:rPr lang="en-US" sz="2400" dirty="0"/>
              <a:t>)}</a:t>
            </a:r>
          </a:p>
          <a:p>
            <a:pPr rtl="0">
              <a:spcBef>
                <a:spcPts val="0"/>
              </a:spcBef>
              <a:buNone/>
            </a:pPr>
            <a:endParaRPr lang="de-DE" sz="2400" dirty="0" smtClean="0"/>
          </a:p>
          <a:p>
            <a:pPr>
              <a:spcBef>
                <a:spcPts val="0"/>
              </a:spcBef>
              <a:buNone/>
            </a:pPr>
            <a:endParaRPr lang="de-DE" sz="2400" dirty="0" smtClean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dk1"/>
                </a:solidFill>
              </a:rPr>
              <a:t>Beweis: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  a</a:t>
            </a:r>
            <a:r>
              <a:rPr lang="en-US" sz="2400" dirty="0" smtClean="0"/>
              <a:t>∙</a:t>
            </a:r>
            <a:r>
              <a:rPr lang="en-US" sz="2400" dirty="0" smtClean="0">
                <a:solidFill>
                  <a:schemeClr val="dk1"/>
                </a:solidFill>
              </a:rPr>
              <a:t>(x</a:t>
            </a:r>
            <a:r>
              <a:rPr lang="en-US" sz="1600" dirty="0" smtClean="0">
                <a:solidFill>
                  <a:schemeClr val="dk1"/>
                </a:solidFill>
              </a:rPr>
              <a:t>o</a:t>
            </a:r>
            <a:r>
              <a:rPr lang="en-US" sz="2400" dirty="0" smtClean="0">
                <a:solidFill>
                  <a:schemeClr val="dk1"/>
                </a:solidFill>
              </a:rPr>
              <a:t>+(z</a:t>
            </a:r>
            <a:r>
              <a:rPr lang="en-US" sz="2400" dirty="0" smtClean="0"/>
              <a:t>∙ </a:t>
            </a:r>
            <a:r>
              <a:rPr lang="en-US" sz="2400" dirty="0" smtClean="0">
                <a:solidFill>
                  <a:schemeClr val="dk1"/>
                </a:solidFill>
              </a:rPr>
              <a:t>b</a:t>
            </a:r>
            <a:r>
              <a:rPr lang="en-US" sz="2400" dirty="0">
                <a:solidFill>
                  <a:schemeClr val="dk1"/>
                </a:solidFill>
              </a:rPr>
              <a:t>)/</a:t>
            </a:r>
            <a:r>
              <a:rPr lang="en-US" sz="2400" dirty="0" err="1">
                <a:solidFill>
                  <a:schemeClr val="dk1"/>
                </a:solidFill>
              </a:rPr>
              <a:t>ggT</a:t>
            </a: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>
                <a:solidFill>
                  <a:schemeClr val="dk1"/>
                </a:solidFill>
              </a:rPr>
              <a:t>a,b</a:t>
            </a:r>
            <a:r>
              <a:rPr lang="en-US" sz="2400" dirty="0">
                <a:solidFill>
                  <a:schemeClr val="dk1"/>
                </a:solidFill>
              </a:rPr>
              <a:t>))+</a:t>
            </a:r>
            <a:r>
              <a:rPr lang="en-US" sz="2400" dirty="0" smtClean="0">
                <a:solidFill>
                  <a:schemeClr val="dk1"/>
                </a:solidFill>
              </a:rPr>
              <a:t>b</a:t>
            </a:r>
            <a:r>
              <a:rPr lang="en-US" sz="2400" dirty="0" smtClean="0"/>
              <a:t>∙</a:t>
            </a:r>
            <a:r>
              <a:rPr lang="en-US" sz="2400" dirty="0" smtClean="0">
                <a:solidFill>
                  <a:schemeClr val="dk1"/>
                </a:solidFill>
              </a:rPr>
              <a:t>(</a:t>
            </a:r>
            <a:r>
              <a:rPr lang="en-US" sz="2400" dirty="0" err="1" smtClean="0">
                <a:solidFill>
                  <a:schemeClr val="dk1"/>
                </a:solidFill>
              </a:rPr>
              <a:t>y</a:t>
            </a:r>
            <a:r>
              <a:rPr lang="en-US" sz="1600" dirty="0" err="1" smtClean="0">
                <a:solidFill>
                  <a:schemeClr val="dk1"/>
                </a:solidFill>
              </a:rPr>
              <a:t>o</a:t>
            </a:r>
            <a:r>
              <a:rPr lang="en-US" sz="2400" dirty="0" smtClean="0">
                <a:solidFill>
                  <a:schemeClr val="dk1"/>
                </a:solidFill>
              </a:rPr>
              <a:t>-</a:t>
            </a: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 smtClean="0">
                <a:solidFill>
                  <a:schemeClr val="dk1"/>
                </a:solidFill>
              </a:rPr>
              <a:t>z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a</a:t>
            </a:r>
            <a:r>
              <a:rPr lang="en-US" sz="2400" dirty="0">
                <a:solidFill>
                  <a:schemeClr val="dk1"/>
                </a:solidFill>
              </a:rPr>
              <a:t>)/</a:t>
            </a:r>
            <a:r>
              <a:rPr lang="en-US" sz="2400" dirty="0" err="1">
                <a:solidFill>
                  <a:schemeClr val="dk1"/>
                </a:solidFill>
              </a:rPr>
              <a:t>ggT</a:t>
            </a: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>
                <a:solidFill>
                  <a:schemeClr val="dk1"/>
                </a:solidFill>
              </a:rPr>
              <a:t>a,b</a:t>
            </a:r>
            <a:r>
              <a:rPr lang="en-US" sz="2400" dirty="0">
                <a:solidFill>
                  <a:schemeClr val="dk1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</a:rPr>
              <a:t>= </a:t>
            </a:r>
            <a:r>
              <a:rPr lang="en-US" sz="2400" dirty="0" err="1" smtClean="0">
                <a:solidFill>
                  <a:schemeClr val="dk1"/>
                </a:solidFill>
              </a:rPr>
              <a:t>a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x</a:t>
            </a:r>
            <a:r>
              <a:rPr lang="en-US" sz="1600" dirty="0" err="1" smtClean="0">
                <a:solidFill>
                  <a:schemeClr val="dk1"/>
                </a:solidFill>
              </a:rPr>
              <a:t>o</a:t>
            </a:r>
            <a:r>
              <a:rPr lang="en-US" sz="2400" dirty="0" smtClean="0">
                <a:solidFill>
                  <a:schemeClr val="dk1"/>
                </a:solidFill>
              </a:rPr>
              <a:t>+(</a:t>
            </a:r>
            <a:r>
              <a:rPr lang="en-US" sz="2400" dirty="0" err="1" smtClean="0">
                <a:solidFill>
                  <a:schemeClr val="dk1"/>
                </a:solidFill>
              </a:rPr>
              <a:t>a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z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b</a:t>
            </a:r>
            <a:r>
              <a:rPr lang="en-US" sz="2400" dirty="0">
                <a:solidFill>
                  <a:schemeClr val="dk1"/>
                </a:solidFill>
              </a:rPr>
              <a:t>)/</a:t>
            </a:r>
            <a:r>
              <a:rPr lang="en-US" sz="2400" dirty="0" err="1">
                <a:solidFill>
                  <a:schemeClr val="dk1"/>
                </a:solidFill>
              </a:rPr>
              <a:t>ggT</a:t>
            </a: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>
                <a:solidFill>
                  <a:schemeClr val="dk1"/>
                </a:solidFill>
              </a:rPr>
              <a:t>a,b</a:t>
            </a:r>
            <a:r>
              <a:rPr lang="en-US" sz="2400" dirty="0">
                <a:solidFill>
                  <a:schemeClr val="dk1"/>
                </a:solidFill>
              </a:rPr>
              <a:t>)+</a:t>
            </a:r>
            <a:r>
              <a:rPr lang="en-US" sz="2400" dirty="0" err="1" smtClean="0">
                <a:solidFill>
                  <a:schemeClr val="dk1"/>
                </a:solidFill>
              </a:rPr>
              <a:t>b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y</a:t>
            </a:r>
            <a:r>
              <a:rPr lang="en-US" sz="1600" dirty="0" err="1" smtClean="0">
                <a:solidFill>
                  <a:schemeClr val="dk1"/>
                </a:solidFill>
              </a:rPr>
              <a:t>o</a:t>
            </a:r>
            <a:r>
              <a:rPr lang="en-US" sz="2400" dirty="0" smtClean="0">
                <a:solidFill>
                  <a:schemeClr val="dk1"/>
                </a:solidFill>
              </a:rPr>
              <a:t>-</a:t>
            </a: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 smtClean="0">
                <a:solidFill>
                  <a:schemeClr val="dk1"/>
                </a:solidFill>
              </a:rPr>
              <a:t>b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z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a</a:t>
            </a:r>
            <a:r>
              <a:rPr lang="en-US" sz="2400" dirty="0">
                <a:solidFill>
                  <a:schemeClr val="dk1"/>
                </a:solidFill>
              </a:rPr>
              <a:t>)/</a:t>
            </a:r>
            <a:r>
              <a:rPr lang="en-US" sz="2400" dirty="0" err="1">
                <a:solidFill>
                  <a:schemeClr val="dk1"/>
                </a:solidFill>
              </a:rPr>
              <a:t>ggT</a:t>
            </a: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>
                <a:solidFill>
                  <a:schemeClr val="dk1"/>
                </a:solidFill>
              </a:rPr>
              <a:t>a,b</a:t>
            </a:r>
            <a:r>
              <a:rPr lang="en-US" sz="2400" dirty="0">
                <a:solidFill>
                  <a:schemeClr val="dk1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</a:rPr>
              <a:t>= </a:t>
            </a:r>
            <a:r>
              <a:rPr lang="en-US" sz="2400" dirty="0" err="1" smtClean="0">
                <a:solidFill>
                  <a:schemeClr val="dk1"/>
                </a:solidFill>
              </a:rPr>
              <a:t>a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x</a:t>
            </a:r>
            <a:r>
              <a:rPr lang="en-US" sz="1600" dirty="0" err="1" smtClean="0">
                <a:solidFill>
                  <a:schemeClr val="dk1"/>
                </a:solidFill>
              </a:rPr>
              <a:t>o</a:t>
            </a:r>
            <a:r>
              <a:rPr lang="en-US" sz="2400" dirty="0" err="1" smtClean="0">
                <a:solidFill>
                  <a:schemeClr val="dk1"/>
                </a:solidFill>
              </a:rPr>
              <a:t>+b</a:t>
            </a:r>
            <a:r>
              <a:rPr lang="en-US" sz="2400" dirty="0" err="1" smtClean="0"/>
              <a:t>∙</a:t>
            </a:r>
            <a:r>
              <a:rPr lang="en-US" sz="2400" dirty="0" err="1" smtClean="0">
                <a:solidFill>
                  <a:schemeClr val="dk1"/>
                </a:solidFill>
              </a:rPr>
              <a:t>y</a:t>
            </a:r>
            <a:r>
              <a:rPr lang="en-US" sz="1600" dirty="0" err="1" smtClean="0">
                <a:solidFill>
                  <a:schemeClr val="dk1"/>
                </a:solidFill>
              </a:rPr>
              <a:t>o</a:t>
            </a:r>
            <a:r>
              <a:rPr lang="en-US" sz="2400" dirty="0" smtClean="0">
                <a:solidFill>
                  <a:schemeClr val="dk1"/>
                </a:solidFill>
              </a:rPr>
              <a:t>=c</a:t>
            </a:r>
            <a:endParaRPr lang="en-US" sz="24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					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300" cy="1262100"/>
          </a:xfrm>
          <a:prstGeom prst="rect">
            <a:avLst/>
          </a:prstGeom>
        </p:spPr>
        <p:txBody>
          <a:bodyPr lIns="91425" tIns="91425" rIns="91425" bIns="91425" anchor="ctr" anchorCtr="1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Diophantische Gleichung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300" cy="4989600"/>
          </a:xfrm>
          <a:prstGeom prst="rect">
            <a:avLst/>
          </a:prstGeom>
        </p:spPr>
        <p:txBody>
          <a:bodyPr lIns="91425" tIns="91425" rIns="91425" bIns="91425" anchor="t" anchorCtr="1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Angenommen (x,y) ist eine weitere Lösung von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			       	 ax+by = 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			      ax_0+by_0 = 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	   a(x-x_0)+b(y-y_0) = 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  			    a(x-x_0) = b(y_0-y)			| ggT(a,b)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     a/ggT(a,b)*(x-x_0) = b/ggT(a,b)*(y_0-y)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=&gt;  b/ggT(a,b)|(x-x_0)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=&gt;   z*(b/ggT(a,b))=(x-x_0)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dk1"/>
                </a:solidFill>
              </a:rPr>
              <a:t>=&gt;</a:t>
            </a:r>
            <a:r>
              <a:rPr lang="en-US" sz="2400">
                <a:solidFill>
                  <a:schemeClr val="dk1"/>
                </a:solidFill>
              </a:rPr>
              <a:t>  </a:t>
            </a:r>
            <a:r>
              <a:rPr lang="en-US" sz="2400" b="1">
                <a:solidFill>
                  <a:schemeClr val="dk1"/>
                </a:solidFill>
              </a:rPr>
              <a:t> x = x_0+z*b/ggT(a,b)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300" cy="1262100"/>
          </a:xfrm>
          <a:prstGeom prst="rect">
            <a:avLst/>
          </a:prstGeom>
        </p:spPr>
        <p:txBody>
          <a:bodyPr lIns="91425" tIns="91425" rIns="91425" bIns="91425" anchor="ctr" anchorCtr="1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Diophantische Gleichung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300" cy="4989600"/>
          </a:xfrm>
          <a:prstGeom prst="rect">
            <a:avLst/>
          </a:prstGeom>
        </p:spPr>
        <p:txBody>
          <a:bodyPr lIns="91425" tIns="91425" rIns="91425" bIns="91425" anchor="t" anchorCtr="1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(a/gg/(a,b))*z*(b/ggT(a,b)) = b/ggT(a,b)*(y_0-y)  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=&gt;  y_0-y=(a/ggT(a,b))*z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</a:rPr>
              <a:t>=&gt; </a:t>
            </a:r>
            <a:r>
              <a:rPr lang="en-US" sz="2400">
                <a:solidFill>
                  <a:schemeClr val="dk1"/>
                </a:solidFill>
              </a:rPr>
              <a:t> </a:t>
            </a:r>
            <a:r>
              <a:rPr lang="en-US" sz="2400" b="1">
                <a:solidFill>
                  <a:schemeClr val="dk1"/>
                </a:solidFill>
              </a:rPr>
              <a:t>y = y_0-(a*z/ggT(a,b))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300" cy="1262100"/>
          </a:xfrm>
          <a:prstGeom prst="rect">
            <a:avLst/>
          </a:prstGeom>
        </p:spPr>
        <p:txBody>
          <a:bodyPr lIns="91425" tIns="91425" rIns="91425" bIns="91425" anchor="ctr" anchorCtr="1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Beispiel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300" cy="4989600"/>
          </a:xfrm>
          <a:prstGeom prst="rect">
            <a:avLst/>
          </a:prstGeom>
        </p:spPr>
        <p:txBody>
          <a:bodyPr lIns="91425" tIns="91425" rIns="91425" bIns="91425" anchor="t" anchorCtr="1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/>
              <a:t>238∙x+168∙y=126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/>
              <a:t>ggT(238,168)=14</a:t>
            </a:r>
          </a:p>
          <a:p>
            <a:pPr marL="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/>
              <a:t>238∙5+168∙(-7)=14   |∙9   --&gt;126/14=9</a:t>
            </a:r>
          </a:p>
          <a:p>
            <a:pPr marL="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/>
              <a:t>238∙45+168∙(-63)=126</a:t>
            </a:r>
          </a:p>
          <a:p>
            <a:pPr marL="800100" lvl="0" indent="-1397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/>
              <a:t>(45;-63)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/>
              <a:t>{(45-12∙z,-63+z∙17)|z∈ Z}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262" y="5006150"/>
            <a:ext cx="90678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Benutzerdefiniert</PresentationFormat>
  <Paragraphs>57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Folie 1</vt:lpstr>
      <vt:lpstr>Inhalt</vt:lpstr>
      <vt:lpstr>Erweiterter Euklidischer Algorithmus</vt:lpstr>
      <vt:lpstr>Erweiterter Euklidischer Algorithmus -Beispiel</vt:lpstr>
      <vt:lpstr>Diophantische Gleichung</vt:lpstr>
      <vt:lpstr>Diophantische Gleichung</vt:lpstr>
      <vt:lpstr>Diophantische Gleichung</vt:lpstr>
      <vt:lpstr>Diophantische Gleichung</vt:lpstr>
      <vt:lpstr>Beispiel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Diophantische Gleichungen 2</dc:title>
  <cp:lastModifiedBy>NJockisch</cp:lastModifiedBy>
  <cp:revision>6</cp:revision>
  <dcterms:modified xsi:type="dcterms:W3CDTF">2015-03-05T21:51:40Z</dcterms:modified>
</cp:coreProperties>
</file>