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3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7A76-1A9F-43A9-8477-A07F319CC33A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D7C5-79A8-4BD2-AF04-0A9C2F919F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BD7C5-79A8-4BD2-AF04-0A9C2F919F4E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242A-50E2-49AE-A83A-E8A352DDCCEC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F3324-514C-49C7-A8A7-2E460C0AAC0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Restklassen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von Sven und Kim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683568" y="1628800"/>
            <a:ext cx="7776864" cy="2304256"/>
          </a:xfrm>
          <a:prstGeom prst="rect">
            <a:avLst/>
          </a:prstGeom>
          <a:solidFill>
            <a:srgbClr val="FFFF00">
              <a:alpha val="35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 Restklassen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>
            <a:normAutofit/>
          </a:bodyPr>
          <a:lstStyle/>
          <a:p>
            <a:r>
              <a:rPr lang="de-DE" sz="2400" dirty="0"/>
              <a:t>Es </a:t>
            </a:r>
            <a:r>
              <a:rPr lang="de-DE" sz="2400" dirty="0" smtClean="0"/>
              <a:t>sei     </a:t>
            </a:r>
            <a:r>
              <a:rPr lang="de-DE" sz="2400" dirty="0"/>
              <a:t> </a:t>
            </a:r>
            <a:r>
              <a:rPr lang="de-DE" sz="2400" dirty="0" smtClean="0"/>
              <a:t>         </a:t>
            </a:r>
            <a:r>
              <a:rPr lang="de-DE" sz="2400" dirty="0"/>
              <a:t> </a:t>
            </a:r>
            <a:r>
              <a:rPr lang="de-DE" sz="2400" dirty="0" smtClean="0"/>
              <a:t>   und                </a:t>
            </a:r>
            <a:r>
              <a:rPr lang="de-DE" sz="2400" dirty="0"/>
              <a:t> .</a:t>
            </a:r>
            <a:br>
              <a:rPr lang="de-DE" sz="2400" dirty="0"/>
            </a:br>
            <a:r>
              <a:rPr lang="de-DE" sz="2400" dirty="0"/>
              <a:t>Jede </a:t>
            </a:r>
            <a:r>
              <a:rPr lang="de-DE" sz="2400" dirty="0" smtClean="0"/>
              <a:t>Menge          </a:t>
            </a:r>
            <a:r>
              <a:rPr lang="de-DE" sz="2400" dirty="0"/>
              <a:t>  </a:t>
            </a:r>
            <a:r>
              <a:rPr lang="de-DE" sz="2400" dirty="0" smtClean="0"/>
              <a:t>                                       bezeichnet </a:t>
            </a:r>
            <a:r>
              <a:rPr lang="de-DE" sz="2400" dirty="0"/>
              <a:t>man als </a:t>
            </a:r>
            <a:r>
              <a:rPr lang="de-DE" sz="2400" b="1" dirty="0">
                <a:solidFill>
                  <a:srgbClr val="FF0000"/>
                </a:solidFill>
              </a:rPr>
              <a:t>Restklasse </a:t>
            </a:r>
            <a:r>
              <a:rPr lang="de-DE" sz="2400" b="1" dirty="0" err="1">
                <a:solidFill>
                  <a:srgbClr val="FF0000"/>
                </a:solidFill>
              </a:rPr>
              <a:t>modulo</a:t>
            </a:r>
            <a:r>
              <a:rPr lang="de-DE" sz="2400" b="1" dirty="0">
                <a:solidFill>
                  <a:srgbClr val="FF0000"/>
                </a:solidFill>
              </a:rPr>
              <a:t> </a:t>
            </a:r>
            <a:r>
              <a:rPr lang="de-DE" sz="2400" b="1" dirty="0" err="1">
                <a:solidFill>
                  <a:srgbClr val="FF0000"/>
                </a:solidFill>
              </a:rPr>
              <a:t>m</a:t>
            </a:r>
            <a:r>
              <a:rPr lang="de-DE" sz="2400" dirty="0"/>
              <a:t>. </a:t>
            </a:r>
            <a:br>
              <a:rPr lang="de-DE" sz="2400" dirty="0"/>
            </a:br>
            <a:r>
              <a:rPr lang="de-DE" sz="2400" dirty="0" smtClean="0"/>
              <a:t>Jedes </a:t>
            </a:r>
            <a:r>
              <a:rPr lang="de-DE" sz="2400" dirty="0"/>
              <a:t> </a:t>
            </a:r>
            <a:r>
              <a:rPr lang="de-DE" sz="2400" dirty="0" smtClean="0"/>
              <a:t>           heißt </a:t>
            </a:r>
            <a:r>
              <a:rPr lang="de-DE" sz="2400" b="1" dirty="0"/>
              <a:t>Repräsentant</a:t>
            </a:r>
            <a:r>
              <a:rPr lang="de-DE" sz="2400" dirty="0"/>
              <a:t> von </a:t>
            </a:r>
            <a:r>
              <a:rPr lang="de-DE" sz="2400" dirty="0" smtClean="0"/>
              <a:t>   .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Die Menge aller Restklassen </a:t>
            </a:r>
            <a:r>
              <a:rPr lang="de-DE" sz="2400" dirty="0" err="1"/>
              <a:t>modulo</a:t>
            </a:r>
            <a:r>
              <a:rPr lang="de-DE" sz="2400" dirty="0"/>
              <a:t> m bezeichnet man </a:t>
            </a:r>
            <a:r>
              <a:rPr lang="de-DE" sz="2400" dirty="0" smtClean="0"/>
              <a:t>als    </a:t>
            </a:r>
            <a:r>
              <a:rPr lang="de-DE" sz="2400" dirty="0"/>
              <a:t> </a:t>
            </a:r>
            <a:r>
              <a:rPr lang="de-DE" sz="2400" dirty="0" smtClean="0"/>
              <a:t>   .</a:t>
            </a:r>
          </a:p>
          <a:p>
            <a:endParaRPr lang="de-DE" sz="2400" dirty="0" smtClean="0"/>
          </a:p>
          <a:p>
            <a:r>
              <a:rPr lang="de-DE" sz="2400" dirty="0" smtClean="0"/>
              <a:t>Beispiel:</a:t>
            </a:r>
            <a:r>
              <a:rPr lang="de-DE" sz="2400" b="0" i="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de-DE" sz="2400" dirty="0"/>
              <a:t/>
            </a:r>
            <a:br>
              <a:rPr lang="de-DE" sz="2400" dirty="0"/>
            </a:br>
            <a:endParaRPr lang="de-DE" sz="2400" dirty="0" smtClean="0"/>
          </a:p>
          <a:p>
            <a:pPr>
              <a:buNone/>
            </a:pPr>
            <a:r>
              <a:rPr lang="de-DE" sz="2400" b="1" dirty="0" smtClean="0"/>
              <a:t/>
            </a:r>
            <a:br>
              <a:rPr lang="de-DE" sz="2400" b="1" dirty="0" smtClean="0"/>
            </a:br>
            <a:endParaRPr lang="de-DE" sz="2400" b="1" dirty="0"/>
          </a:p>
        </p:txBody>
      </p:sp>
      <p:pic>
        <p:nvPicPr>
          <p:cNvPr id="1026" name="Picture 2" descr="C:\Users\Sven\Desktop\898861e7f4667d34806bdeb8605a606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14488"/>
            <a:ext cx="1000132" cy="245934"/>
          </a:xfrm>
          <a:prstGeom prst="rect">
            <a:avLst/>
          </a:prstGeom>
          <a:noFill/>
        </p:spPr>
      </p:pic>
      <p:pic>
        <p:nvPicPr>
          <p:cNvPr id="1030" name="Picture 6" descr="http://wikis.zum.de/zum/images/math/1/3/a/13a3a4e109b21be7e119373322d7f0d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2071678"/>
            <a:ext cx="3286148" cy="285752"/>
          </a:xfrm>
          <a:prstGeom prst="rect">
            <a:avLst/>
          </a:prstGeom>
          <a:noFill/>
        </p:spPr>
      </p:pic>
      <p:pic>
        <p:nvPicPr>
          <p:cNvPr id="1032" name="Picture 8" descr="http://wikis.zum.de/zum/images/math/4/7/b/47b291ba492ba29a09408e7c18a5f61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1714488"/>
            <a:ext cx="985840" cy="214313"/>
          </a:xfrm>
          <a:prstGeom prst="rect">
            <a:avLst/>
          </a:prstGeom>
          <a:noFill/>
        </p:spPr>
      </p:pic>
      <p:pic>
        <p:nvPicPr>
          <p:cNvPr id="1034" name="Picture 10" descr="http://wikis.zum.de/zum/images/math/5/7/4/574c69f1a9d020b94724b51194f5a28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2857496"/>
            <a:ext cx="690931" cy="195263"/>
          </a:xfrm>
          <a:prstGeom prst="rect">
            <a:avLst/>
          </a:prstGeom>
          <a:noFill/>
        </p:spPr>
      </p:pic>
      <p:pic>
        <p:nvPicPr>
          <p:cNvPr id="1036" name="Picture 12" descr="http://wikis.zum.de/zum/images/math/b/8/3/b83485941987ceeda522c166ff183ae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9256" y="2857496"/>
            <a:ext cx="148829" cy="162360"/>
          </a:xfrm>
          <a:prstGeom prst="rect">
            <a:avLst/>
          </a:prstGeom>
          <a:noFill/>
        </p:spPr>
      </p:pic>
      <p:pic>
        <p:nvPicPr>
          <p:cNvPr id="1038" name="Picture 14" descr="http://wikis.zum.de/zum/images/math/a/b/6/ab6702107370f4898c164719e308d3e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57290" y="3571876"/>
            <a:ext cx="384363" cy="233363"/>
          </a:xfrm>
          <a:prstGeom prst="rect">
            <a:avLst/>
          </a:prstGeom>
          <a:noFill/>
        </p:spPr>
      </p:pic>
      <p:pic>
        <p:nvPicPr>
          <p:cNvPr id="1040" name="Picture 16" descr="http://wikis.zum.de/zum/images/math/8/d/8/8d820219bc9ac4942c0885461ca8829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99592" y="4941168"/>
            <a:ext cx="6790012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Restklassen Beispiel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sz="half" idx="2"/>
          </p:nvPr>
        </p:nvGraphicFramePr>
        <p:xfrm>
          <a:off x="428596" y="1500174"/>
          <a:ext cx="404019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8038"/>
                <a:gridCol w="808038"/>
                <a:gridCol w="808038"/>
                <a:gridCol w="808038"/>
                <a:gridCol w="808038"/>
              </a:tblGrid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-9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-8</a:t>
                      </a:r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-5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12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13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15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16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17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18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19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8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</a:t>
                      </a:r>
                      <a:endParaRPr lang="de-DE" dirty="0"/>
                    </a:p>
                  </a:txBody>
                  <a:tcPr marL="83952" marR="839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21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23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24</a:t>
                      </a:r>
                      <a:endParaRPr lang="de-DE" dirty="0"/>
                    </a:p>
                  </a:txBody>
                  <a:tcPr marL="83952" marR="839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4643438" y="1500174"/>
            <a:ext cx="4041775" cy="3729026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Restklassen von </a:t>
            </a:r>
            <a:r>
              <a:rPr lang="de-DE" b="1" dirty="0" err="1" smtClean="0">
                <a:solidFill>
                  <a:srgbClr val="FF0000"/>
                </a:solidFill>
              </a:rPr>
              <a:t>mod</a:t>
            </a:r>
            <a:r>
              <a:rPr lang="de-DE" b="1" dirty="0" smtClean="0">
                <a:solidFill>
                  <a:srgbClr val="FF0000"/>
                </a:solidFill>
              </a:rPr>
              <a:t> 5</a:t>
            </a:r>
          </a:p>
          <a:p>
            <a:r>
              <a:rPr lang="de-DE" dirty="0" smtClean="0"/>
              <a:t>gelb markierte Zahlen sind die jeweiligen Reste r zu </a:t>
            </a:r>
            <a:r>
              <a:rPr lang="de-DE" dirty="0" err="1" smtClean="0"/>
              <a:t>modulo</a:t>
            </a:r>
            <a:r>
              <a:rPr lang="de-DE" dirty="0" smtClean="0"/>
              <a:t> 5</a:t>
            </a:r>
          </a:p>
          <a:p>
            <a:r>
              <a:rPr lang="de-DE" dirty="0" smtClean="0"/>
              <a:t>gelb markierte Zahlen sind </a:t>
            </a:r>
            <a:r>
              <a:rPr lang="de-DE" b="1" dirty="0" smtClean="0"/>
              <a:t>jeweilige Repräsentanten </a:t>
            </a:r>
            <a:r>
              <a:rPr lang="de-DE" dirty="0" smtClean="0"/>
              <a:t>von den Restklassen</a:t>
            </a:r>
          </a:p>
          <a:p>
            <a:r>
              <a:rPr lang="de-DE" dirty="0" smtClean="0"/>
              <a:t>der Strich über den Zahlen verweist auf die jeweilige Restklasse </a:t>
            </a:r>
          </a:p>
          <a:p>
            <a:endParaRPr lang="de-DE" dirty="0"/>
          </a:p>
        </p:txBody>
      </p:sp>
      <p:pic>
        <p:nvPicPr>
          <p:cNvPr id="11" name="Picture 16" descr="http://wikis.zum.de/zum/images/math/8/d/8/8d820219bc9ac4942c0885461ca8829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6790012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467544" y="1556792"/>
            <a:ext cx="5688632" cy="1296144"/>
          </a:xfrm>
          <a:prstGeom prst="rect">
            <a:avLst/>
          </a:prstGeom>
          <a:solidFill>
            <a:srgbClr val="FFFF00">
              <a:alpha val="36000"/>
            </a:srgb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Restklassen</a:t>
            </a:r>
            <a:r>
              <a:rPr lang="de-DE" b="1" dirty="0" smtClean="0"/>
              <a:t>addition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err="1" smtClean="0"/>
              <a:t>Def</a:t>
            </a:r>
            <a:r>
              <a:rPr lang="de-DE" dirty="0" smtClean="0"/>
              <a:t>.: Seien </a:t>
            </a:r>
            <a:r>
              <a:rPr lang="de-DE" dirty="0"/>
              <a:t> </a:t>
            </a:r>
            <a:r>
              <a:rPr lang="de-DE" dirty="0" smtClean="0"/>
              <a:t>                   .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    Dann </a:t>
            </a:r>
            <a:r>
              <a:rPr lang="de-DE" dirty="0"/>
              <a:t>ist </a:t>
            </a:r>
          </a:p>
          <a:p>
            <a:endParaRPr lang="de-DE" dirty="0" smtClean="0"/>
          </a:p>
          <a:p>
            <a:r>
              <a:rPr lang="de-DE" dirty="0" smtClean="0"/>
              <a:t>Beispiele (zu </a:t>
            </a:r>
            <a:r>
              <a:rPr lang="de-DE" dirty="0" err="1" smtClean="0"/>
              <a:t>mod</a:t>
            </a:r>
            <a:r>
              <a:rPr lang="de-DE" dirty="0" smtClean="0"/>
              <a:t> 5):</a:t>
            </a:r>
            <a:endParaRPr lang="de-DE" dirty="0"/>
          </a:p>
          <a:p>
            <a:endParaRPr lang="de-DE" dirty="0"/>
          </a:p>
        </p:txBody>
      </p:sp>
      <p:pic>
        <p:nvPicPr>
          <p:cNvPr id="12290" name="Picture 2" descr="http://wikis.zum.de/zum/images/math/f/e/d/fed429c5ae0aa46777b39885f59597f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00808"/>
            <a:ext cx="1714505" cy="342901"/>
          </a:xfrm>
          <a:prstGeom prst="rect">
            <a:avLst/>
          </a:prstGeom>
          <a:noFill/>
        </p:spPr>
      </p:pic>
      <p:pic>
        <p:nvPicPr>
          <p:cNvPr id="12292" name="Picture 4" descr="http://wikis.zum.de/zum/images/math/3/d/b/3db8dc2788a782c3aa94b25e546ba6a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276872"/>
            <a:ext cx="1928826" cy="265563"/>
          </a:xfrm>
          <a:prstGeom prst="rect">
            <a:avLst/>
          </a:prstGeom>
          <a:noFill/>
        </p:spPr>
      </p:pic>
      <p:pic>
        <p:nvPicPr>
          <p:cNvPr id="12294" name="Picture 6" descr="http://wikis.zum.de/zum/images/math/3/3/4/3347832ded598c268f690ff2aa638e6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149080"/>
            <a:ext cx="4071965" cy="307964"/>
          </a:xfrm>
          <a:prstGeom prst="rect">
            <a:avLst/>
          </a:prstGeom>
          <a:noFill/>
        </p:spPr>
      </p:pic>
      <p:pic>
        <p:nvPicPr>
          <p:cNvPr id="12296" name="Picture 8" descr="http://wikis.zum.de/zum/images/math/1/1/6/1166769147c3341fbdc66d381e740f5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4941168"/>
            <a:ext cx="4068775" cy="314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467544" y="1556792"/>
            <a:ext cx="5688632" cy="1296144"/>
          </a:xfrm>
          <a:prstGeom prst="rect">
            <a:avLst/>
          </a:prstGeom>
          <a:solidFill>
            <a:srgbClr val="FFFF00">
              <a:alpha val="36000"/>
            </a:srgb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Restklassen</a:t>
            </a:r>
            <a:r>
              <a:rPr lang="de-DE" b="1" dirty="0" smtClean="0"/>
              <a:t>multiplikation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err="1" smtClean="0"/>
              <a:t>Def</a:t>
            </a:r>
            <a:r>
              <a:rPr lang="de-DE" dirty="0" smtClean="0"/>
              <a:t>.: Seien                          </a:t>
            </a:r>
          </a:p>
          <a:p>
            <a:pPr>
              <a:buNone/>
            </a:pPr>
            <a:r>
              <a:rPr lang="de-DE" dirty="0" smtClean="0"/>
              <a:t>         Dann ist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Beispiele:                         </a:t>
            </a:r>
            <a:endParaRPr lang="de-DE" dirty="0"/>
          </a:p>
        </p:txBody>
      </p:sp>
      <p:pic>
        <p:nvPicPr>
          <p:cNvPr id="4100" name="Picture 4" descr="http://wikis.zum.de/zum/images/math/f/e/d/fed429c5ae0aa46777b39885f59597f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7888" y="1703804"/>
            <a:ext cx="1928826" cy="385765"/>
          </a:xfrm>
          <a:prstGeom prst="rect">
            <a:avLst/>
          </a:prstGeom>
          <a:noFill/>
        </p:spPr>
      </p:pic>
      <p:pic>
        <p:nvPicPr>
          <p:cNvPr id="4" name="Picture 4" descr="http://wikis.zum.de/zum/images/math/b/9/2/b92d76a0571576a7bc40091c4860f54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348880"/>
            <a:ext cx="2000264" cy="267641"/>
          </a:xfrm>
          <a:prstGeom prst="rect">
            <a:avLst/>
          </a:prstGeom>
          <a:noFill/>
        </p:spPr>
      </p:pic>
      <p:pic>
        <p:nvPicPr>
          <p:cNvPr id="4102" name="Picture 6" descr="http://wikis.zum.de/zum/images/math/5/c/4/5c4fb82766ad6150b6ad043fbb4cab5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653136"/>
            <a:ext cx="4392623" cy="269854"/>
          </a:xfrm>
          <a:prstGeom prst="rect">
            <a:avLst/>
          </a:prstGeom>
          <a:noFill/>
        </p:spPr>
      </p:pic>
      <p:pic>
        <p:nvPicPr>
          <p:cNvPr id="4104" name="Picture 8" descr="http://wikis.zum.de/zum/images/math/a/6/f/a6f9f0aeb3fb077ed1cadb8e5e7ed47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5373216"/>
            <a:ext cx="5889666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Rechnen mit Modulo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2000" y="1600198"/>
            <a:ext cx="8229600" cy="4853137"/>
          </a:xfrm>
        </p:spPr>
        <p:txBody>
          <a:bodyPr>
            <a:normAutofit fontScale="40000" lnSpcReduction="20000"/>
          </a:bodyPr>
          <a:lstStyle/>
          <a:p>
            <a:r>
              <a:rPr lang="de-DE" sz="7000" b="1" dirty="0" smtClean="0">
                <a:solidFill>
                  <a:srgbClr val="2713BF"/>
                </a:solidFill>
              </a:rPr>
              <a:t>7</a:t>
            </a:r>
            <a:r>
              <a:rPr lang="de-DE" sz="7000" b="1" baseline="30000" dirty="0" smtClean="0">
                <a:solidFill>
                  <a:srgbClr val="2713BF"/>
                </a:solidFill>
              </a:rPr>
              <a:t>99</a:t>
            </a:r>
            <a:r>
              <a:rPr lang="de-DE" sz="7000" b="1" dirty="0" smtClean="0">
                <a:solidFill>
                  <a:srgbClr val="2713BF"/>
                </a:solidFill>
              </a:rPr>
              <a:t> </a:t>
            </a:r>
            <a:r>
              <a:rPr lang="de-DE" sz="7000" b="1" dirty="0" err="1" smtClean="0">
                <a:solidFill>
                  <a:srgbClr val="2713BF"/>
                </a:solidFill>
              </a:rPr>
              <a:t>mod</a:t>
            </a:r>
            <a:r>
              <a:rPr lang="de-DE" sz="7000" b="1" dirty="0" smtClean="0">
                <a:solidFill>
                  <a:srgbClr val="2713BF"/>
                </a:solidFill>
              </a:rPr>
              <a:t> 10 = ?</a:t>
            </a:r>
            <a:endParaRPr lang="de-DE" sz="7000" dirty="0" smtClean="0">
              <a:solidFill>
                <a:srgbClr val="2713BF"/>
              </a:solidFill>
            </a:endParaRPr>
          </a:p>
          <a:p>
            <a:pPr>
              <a:buNone/>
            </a:pPr>
            <a:r>
              <a:rPr lang="de-DE" sz="7000" dirty="0"/>
              <a:t>	</a:t>
            </a:r>
            <a:r>
              <a:rPr lang="de-DE" sz="7000" dirty="0" smtClean="0"/>
              <a:t>7</a:t>
            </a:r>
            <a:r>
              <a:rPr lang="de-DE" sz="7000" baseline="30000" dirty="0" smtClean="0"/>
              <a:t>99</a:t>
            </a:r>
            <a:r>
              <a:rPr lang="de-DE" sz="7000" dirty="0" smtClean="0"/>
              <a:t> ≡ 7 ∙ 7</a:t>
            </a:r>
            <a:r>
              <a:rPr lang="de-DE" sz="7000" baseline="30000" dirty="0" smtClean="0"/>
              <a:t>98</a:t>
            </a:r>
            <a:r>
              <a:rPr lang="de-DE" sz="7000" dirty="0" smtClean="0"/>
              <a:t> ≡ 7 ∙ (7²)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≡ 7 ∙ 49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</a:t>
            </a:r>
          </a:p>
          <a:p>
            <a:pPr>
              <a:buNone/>
            </a:pPr>
            <a:r>
              <a:rPr lang="de-DE" sz="7000" dirty="0" smtClean="0"/>
              <a:t>	da -1 und 49 </a:t>
            </a:r>
            <a:r>
              <a:rPr lang="de-DE" sz="7000" dirty="0" err="1" smtClean="0"/>
              <a:t>modulo</a:t>
            </a:r>
            <a:r>
              <a:rPr lang="de-DE" sz="7000" dirty="0" smtClean="0"/>
              <a:t> zueinander sind ergibt sich</a:t>
            </a:r>
          </a:p>
          <a:p>
            <a:pPr>
              <a:buNone/>
            </a:pPr>
            <a:r>
              <a:rPr lang="de-DE" sz="7000" dirty="0"/>
              <a:t>	 </a:t>
            </a:r>
            <a:r>
              <a:rPr lang="de-DE" sz="7000" dirty="0" smtClean="0"/>
              <a:t>     ≡ 7 ∙ (-1)</a:t>
            </a:r>
            <a:r>
              <a:rPr lang="de-DE" sz="7000" baseline="30000" dirty="0" smtClean="0"/>
              <a:t>94</a:t>
            </a:r>
            <a:r>
              <a:rPr lang="de-DE" sz="7000" dirty="0" smtClean="0"/>
              <a:t> </a:t>
            </a:r>
          </a:p>
          <a:p>
            <a:pPr>
              <a:buNone/>
            </a:pPr>
            <a:r>
              <a:rPr lang="de-DE" sz="7000" dirty="0"/>
              <a:t>	 </a:t>
            </a:r>
            <a:r>
              <a:rPr lang="de-DE" sz="7000" dirty="0" smtClean="0"/>
              <a:t>     ≡ </a:t>
            </a:r>
            <a:r>
              <a:rPr lang="de-DE" sz="7000" b="1" dirty="0" smtClean="0"/>
              <a:t>-7 ≡ 3 </a:t>
            </a:r>
            <a:r>
              <a:rPr lang="de-DE" sz="7000" b="1" dirty="0" err="1" smtClean="0"/>
              <a:t>mod</a:t>
            </a:r>
            <a:r>
              <a:rPr lang="de-DE" sz="7000" b="1" dirty="0" smtClean="0"/>
              <a:t> 10</a:t>
            </a:r>
          </a:p>
          <a:p>
            <a:pPr>
              <a:buNone/>
            </a:pPr>
            <a:r>
              <a:rPr lang="de-DE" sz="7000" dirty="0" smtClean="0"/>
              <a:t>D.h.: Die letzte Ziffer von </a:t>
            </a:r>
            <a:r>
              <a:rPr lang="de-DE" sz="7000" b="1" dirty="0" smtClean="0"/>
              <a:t>7</a:t>
            </a:r>
            <a:r>
              <a:rPr lang="de-DE" sz="7000" b="1" baseline="30000" dirty="0" smtClean="0"/>
              <a:t>99 </a:t>
            </a:r>
            <a:r>
              <a:rPr lang="de-DE" sz="7000" dirty="0" smtClean="0"/>
              <a:t>ist: </a:t>
            </a:r>
            <a:r>
              <a:rPr lang="de-DE" sz="7000" b="1" dirty="0" smtClean="0">
                <a:solidFill>
                  <a:srgbClr val="FF0000"/>
                </a:solidFill>
              </a:rPr>
              <a:t>„3“ </a:t>
            </a:r>
          </a:p>
          <a:p>
            <a:endParaRPr lang="de-DE" sz="7000" dirty="0" smtClean="0"/>
          </a:p>
          <a:p>
            <a:r>
              <a:rPr lang="de-DE" sz="7000" b="1" dirty="0" smtClean="0">
                <a:solidFill>
                  <a:srgbClr val="2713BF"/>
                </a:solidFill>
              </a:rPr>
              <a:t>7</a:t>
            </a:r>
            <a:r>
              <a:rPr lang="de-DE" sz="7000" b="1" baseline="30000" dirty="0" smtClean="0">
                <a:solidFill>
                  <a:srgbClr val="2713BF"/>
                </a:solidFill>
              </a:rPr>
              <a:t>98</a:t>
            </a:r>
            <a:r>
              <a:rPr lang="de-DE" sz="7000" b="1" dirty="0" smtClean="0">
                <a:solidFill>
                  <a:srgbClr val="2713BF"/>
                </a:solidFill>
              </a:rPr>
              <a:t> </a:t>
            </a:r>
            <a:r>
              <a:rPr lang="de-DE" sz="7000" b="1" dirty="0" err="1" smtClean="0">
                <a:solidFill>
                  <a:srgbClr val="2713BF"/>
                </a:solidFill>
              </a:rPr>
              <a:t>mod</a:t>
            </a:r>
            <a:r>
              <a:rPr lang="de-DE" sz="7000" b="1" dirty="0" smtClean="0">
                <a:solidFill>
                  <a:srgbClr val="2713BF"/>
                </a:solidFill>
              </a:rPr>
              <a:t> 5 = ?</a:t>
            </a:r>
          </a:p>
          <a:p>
            <a:pPr>
              <a:buNone/>
            </a:pPr>
            <a:r>
              <a:rPr lang="de-DE" sz="7000" dirty="0" smtClean="0"/>
              <a:t>	7</a:t>
            </a:r>
            <a:r>
              <a:rPr lang="de-DE" sz="7000" baseline="30000" dirty="0" smtClean="0"/>
              <a:t>98 </a:t>
            </a:r>
            <a:r>
              <a:rPr lang="de-DE" sz="7000" dirty="0" smtClean="0"/>
              <a:t>≡ 2</a:t>
            </a:r>
            <a:r>
              <a:rPr lang="de-DE" sz="7000" baseline="30000" dirty="0" smtClean="0"/>
              <a:t>98</a:t>
            </a:r>
            <a:r>
              <a:rPr lang="de-DE" sz="7000" dirty="0" smtClean="0"/>
              <a:t> ≡  (2²) ≡ 4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≡  (-1) ≡ -1 ≡  4</a:t>
            </a:r>
          </a:p>
          <a:p>
            <a:pPr>
              <a:buNone/>
            </a:pPr>
            <a:r>
              <a:rPr lang="de-DE" sz="7000" dirty="0" smtClean="0"/>
              <a:t>	7</a:t>
            </a:r>
            <a:r>
              <a:rPr lang="de-DE" sz="7000" baseline="30000" dirty="0" smtClean="0"/>
              <a:t>99</a:t>
            </a:r>
            <a:r>
              <a:rPr lang="de-DE" sz="7000" dirty="0" smtClean="0"/>
              <a:t> ≡ (7²)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≡  49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≡  (-1)</a:t>
            </a:r>
            <a:r>
              <a:rPr lang="de-DE" sz="7000" baseline="30000" dirty="0" smtClean="0"/>
              <a:t>49</a:t>
            </a:r>
            <a:r>
              <a:rPr lang="de-DE" sz="7000" dirty="0" smtClean="0"/>
              <a:t> ≡  -1 ≡  4 </a:t>
            </a:r>
            <a:r>
              <a:rPr lang="de-DE" sz="7000" dirty="0" err="1" smtClean="0"/>
              <a:t>mod</a:t>
            </a:r>
            <a:r>
              <a:rPr lang="de-DE" sz="7000" dirty="0" smtClean="0"/>
              <a:t> 5</a:t>
            </a:r>
          </a:p>
          <a:p>
            <a:pPr>
              <a:buNone/>
            </a:pPr>
            <a:r>
              <a:rPr lang="de-DE" sz="7000" dirty="0"/>
              <a:t>	</a:t>
            </a:r>
            <a:r>
              <a:rPr lang="de-DE" sz="7000" dirty="0" smtClean="0"/>
              <a:t>7</a:t>
            </a:r>
            <a:r>
              <a:rPr lang="de-DE" sz="7000" baseline="30000" dirty="0" smtClean="0"/>
              <a:t>99</a:t>
            </a:r>
            <a:r>
              <a:rPr lang="de-DE" sz="7000" dirty="0" smtClean="0"/>
              <a:t> ≡ 7 ∙ 7</a:t>
            </a:r>
            <a:r>
              <a:rPr lang="de-DE" sz="7000" baseline="30000" dirty="0" smtClean="0"/>
              <a:t>98</a:t>
            </a:r>
            <a:r>
              <a:rPr lang="de-DE" sz="7000" dirty="0" smtClean="0"/>
              <a:t> ≡ 7 ∙ 4 ≡  2 ∙ 4 ≡  8  ≡ </a:t>
            </a:r>
            <a:r>
              <a:rPr lang="de-DE" sz="7000" b="1" dirty="0" smtClean="0"/>
              <a:t>3 </a:t>
            </a:r>
            <a:r>
              <a:rPr lang="de-DE" sz="7000" b="1" dirty="0" err="1" smtClean="0"/>
              <a:t>mod</a:t>
            </a:r>
            <a:r>
              <a:rPr lang="de-DE" sz="7000" b="1" dirty="0"/>
              <a:t> </a:t>
            </a:r>
            <a:r>
              <a:rPr lang="de-DE" sz="7000" b="1" dirty="0" smtClean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Quersummenregel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sz="2800" b="1" dirty="0" smtClean="0">
                <a:solidFill>
                  <a:srgbClr val="2713BF"/>
                </a:solidFill>
              </a:rPr>
              <a:t>Teilbarkeitsregel durch 9: Eine Zahl ist durch 9 teilbar, wenn die Quersumme durch </a:t>
            </a:r>
            <a:r>
              <a:rPr lang="de-DE" sz="2800" b="1" dirty="0" smtClean="0">
                <a:solidFill>
                  <a:srgbClr val="2713BF"/>
                </a:solidFill>
              </a:rPr>
              <a:t>9 </a:t>
            </a:r>
            <a:r>
              <a:rPr lang="de-DE" sz="2800" b="1" dirty="0" smtClean="0">
                <a:solidFill>
                  <a:srgbClr val="2713BF"/>
                </a:solidFill>
              </a:rPr>
              <a:t>teilbar ist.</a:t>
            </a:r>
          </a:p>
          <a:p>
            <a:pPr>
              <a:buNone/>
            </a:pPr>
            <a:r>
              <a:rPr lang="de-DE" sz="2800" dirty="0" smtClean="0"/>
              <a:t>Beispiel:  2781 = 2+7+8+1 = 18	</a:t>
            </a:r>
            <a:r>
              <a:rPr lang="de-DE" sz="2800" dirty="0" err="1" smtClean="0"/>
              <a:t>mod</a:t>
            </a:r>
            <a:r>
              <a:rPr lang="de-DE" sz="2800" dirty="0" smtClean="0"/>
              <a:t> 9</a:t>
            </a:r>
          </a:p>
          <a:p>
            <a:pPr>
              <a:buNone/>
            </a:pPr>
            <a:r>
              <a:rPr lang="de-DE" sz="2800" dirty="0" smtClean="0"/>
              <a:t>Beweis: 2781 ≡ 2 ∙ 1000 + 7 ∙ 100 + 8 ∙ 10 + 1     </a:t>
            </a:r>
            <a:r>
              <a:rPr lang="de-DE" sz="2800" dirty="0" err="1" smtClean="0"/>
              <a:t>mod</a:t>
            </a:r>
            <a:r>
              <a:rPr lang="de-DE" sz="2800" dirty="0" smtClean="0"/>
              <a:t> 9</a:t>
            </a:r>
          </a:p>
          <a:p>
            <a:pPr lvl="2">
              <a:buNone/>
            </a:pPr>
            <a:r>
              <a:rPr lang="de-DE" sz="2800" dirty="0" smtClean="0"/>
              <a:t>	  ≡   2 ∙ 10³ + 7 ∙ 10² + 8 ∙ 10 + 1</a:t>
            </a:r>
          </a:p>
          <a:p>
            <a:pPr lvl="2">
              <a:buNone/>
            </a:pPr>
            <a:endParaRPr lang="de-DE" sz="2800" dirty="0" smtClean="0"/>
          </a:p>
          <a:p>
            <a:pPr lvl="2">
              <a:buNone/>
            </a:pPr>
            <a:r>
              <a:rPr lang="de-DE" sz="2800" dirty="0" smtClean="0"/>
              <a:t>1³ ≡ 10³  Modulo 9 , sie sind kongruent zueinander </a:t>
            </a:r>
          </a:p>
          <a:p>
            <a:pPr lvl="2">
              <a:buNone/>
            </a:pPr>
            <a:r>
              <a:rPr lang="de-DE" sz="2800" dirty="0" smtClean="0"/>
              <a:t>	  ≡  2 ∙ 1³ + 7 ∙ 1² + 8 ∙ 1 + 1</a:t>
            </a:r>
          </a:p>
          <a:p>
            <a:pPr lvl="2">
              <a:buNone/>
            </a:pPr>
            <a:r>
              <a:rPr lang="de-DE" sz="2800" dirty="0" smtClean="0"/>
              <a:t>	  ≡   2 + 7 + 8 +1  ≡ 18  ≡ </a:t>
            </a:r>
            <a:r>
              <a:rPr lang="de-DE" sz="2800" b="1" dirty="0" smtClean="0"/>
              <a:t>0</a:t>
            </a:r>
            <a:endParaRPr lang="de-DE" sz="2800" b="1" dirty="0" smtClean="0"/>
          </a:p>
          <a:p>
            <a:endParaRPr lang="de-DE" sz="2400" dirty="0" smtClean="0"/>
          </a:p>
          <a:p>
            <a:pPr lvl="2">
              <a:buNone/>
            </a:pPr>
            <a:endParaRPr lang="de-DE" dirty="0" smtClean="0"/>
          </a:p>
          <a:p>
            <a:pPr lvl="2">
              <a:buNone/>
            </a:pPr>
            <a:endParaRPr lang="de-DE" dirty="0" smtClean="0"/>
          </a:p>
          <a:p>
            <a:pPr lvl="2">
              <a:buNone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148064" y="537321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, also durch 9 teilbar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Quersummenregel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4853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b="1" dirty="0" smtClean="0">
                <a:solidFill>
                  <a:srgbClr val="2713BF"/>
                </a:solidFill>
              </a:rPr>
              <a:t>Für Teilbarkeit durch 11!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Beispiel:</a:t>
            </a:r>
          </a:p>
          <a:p>
            <a:r>
              <a:rPr lang="de-DE" dirty="0" smtClean="0"/>
              <a:t>49384 ≡ 4 ∙ 10 + 9 ∙ 10³ + 3 ∙ 10² + 8 ∙ 10 + 4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	      ≡ 4 – 9 + 3 - 8 + 4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	      ≡ -6 ≡ </a:t>
            </a:r>
            <a:r>
              <a:rPr lang="de-DE" b="1" dirty="0" smtClean="0"/>
              <a:t>5</a:t>
            </a:r>
            <a:r>
              <a:rPr lang="de-DE" dirty="0" smtClean="0"/>
              <a:t> </a:t>
            </a:r>
            <a:r>
              <a:rPr lang="de-DE" dirty="0" err="1" smtClean="0"/>
              <a:t>mod</a:t>
            </a:r>
            <a:r>
              <a:rPr lang="de-DE" dirty="0" smtClean="0"/>
              <a:t> 11 , 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Beachte</a:t>
            </a:r>
            <a:r>
              <a:rPr lang="de-DE" dirty="0" smtClean="0"/>
              <a:t>: 	1 ≡ 1 </a:t>
            </a:r>
            <a:r>
              <a:rPr lang="de-DE" dirty="0" err="1" smtClean="0"/>
              <a:t>mod</a:t>
            </a:r>
            <a:r>
              <a:rPr lang="de-DE" dirty="0" smtClean="0"/>
              <a:t> 11</a:t>
            </a:r>
          </a:p>
          <a:p>
            <a:pPr>
              <a:buNone/>
            </a:pPr>
            <a:r>
              <a:rPr lang="de-DE" dirty="0" smtClean="0"/>
              <a:t>		         10 ≡ -1 </a:t>
            </a:r>
            <a:r>
              <a:rPr lang="de-DE" dirty="0" err="1" smtClean="0"/>
              <a:t>mod</a:t>
            </a:r>
            <a:r>
              <a:rPr lang="de-DE" dirty="0" smtClean="0"/>
              <a:t> 11</a:t>
            </a:r>
          </a:p>
          <a:p>
            <a:pPr>
              <a:buNone/>
            </a:pPr>
            <a:r>
              <a:rPr lang="de-DE" dirty="0" smtClean="0"/>
              <a:t>		      100 ≡ 1 </a:t>
            </a:r>
            <a:r>
              <a:rPr lang="de-DE" dirty="0" err="1" smtClean="0"/>
              <a:t>mod</a:t>
            </a:r>
            <a:r>
              <a:rPr lang="de-DE" dirty="0" smtClean="0"/>
              <a:t> 11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788024" y="3645024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2800" b="1" dirty="0" smtClean="0">
                <a:solidFill>
                  <a:srgbClr val="FF0000"/>
                </a:solidFill>
              </a:rPr>
              <a:t>also nicht durch </a:t>
            </a:r>
            <a:r>
              <a:rPr lang="de-DE" sz="2800" b="1" dirty="0" smtClean="0">
                <a:solidFill>
                  <a:srgbClr val="FF0000"/>
                </a:solidFill>
              </a:rPr>
              <a:t>11 </a:t>
            </a:r>
            <a:r>
              <a:rPr lang="de-DE" sz="2800" b="1" dirty="0" smtClean="0">
                <a:solidFill>
                  <a:srgbClr val="FF0000"/>
                </a:solidFill>
              </a:rPr>
              <a:t>teilbar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Bildschirmpräsentation (4:3)</PresentationFormat>
  <Paragraphs>101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Restklassen</vt:lpstr>
      <vt:lpstr>Definition Restklassen</vt:lpstr>
      <vt:lpstr>Restklassen Beispiel</vt:lpstr>
      <vt:lpstr>Restklassenaddition</vt:lpstr>
      <vt:lpstr>Restklassenmultiplikation</vt:lpstr>
      <vt:lpstr>Rechnen mit Modulo</vt:lpstr>
      <vt:lpstr>Quersummenregel</vt:lpstr>
      <vt:lpstr>Quersummenregel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Restklassen</dc:title>
  <dc:creator>Sven</dc:creator>
  <cp:lastModifiedBy>NJockisch</cp:lastModifiedBy>
  <cp:revision>27</cp:revision>
  <dcterms:created xsi:type="dcterms:W3CDTF">2015-03-09T16:12:54Z</dcterms:created>
  <dcterms:modified xsi:type="dcterms:W3CDTF">2015-03-13T14:01:18Z</dcterms:modified>
</cp:coreProperties>
</file>