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9" d="100"/>
          <a:sy n="139" d="100"/>
        </p:scale>
        <p:origin x="-822" y="-22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50942436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e"/>
              <a:pPr>
                <a:spcBef>
                  <a:spcPts val="0"/>
                </a:spcBef>
                <a:buNone/>
              </a:pPr>
              <a:t>‹Nr.›</a:t>
            </a:fld>
            <a:endParaRPr lang="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e"/>
              <a:pPr>
                <a:spcBef>
                  <a:spcPts val="0"/>
                </a:spcBef>
                <a:buNone/>
              </a:pPr>
              <a:t>‹Nr.›</a:t>
            </a:fld>
            <a:endParaRPr lang="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e"/>
              <a:pPr>
                <a:spcBef>
                  <a:spcPts val="0"/>
                </a:spcBef>
                <a:buNone/>
              </a:pPr>
              <a:t>‹Nr.›</a:t>
            </a:fld>
            <a:endParaRPr lang="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e"/>
              <a:pPr>
                <a:spcBef>
                  <a:spcPts val="0"/>
                </a:spcBef>
                <a:buNone/>
              </a:pPr>
              <a:t>‹Nr.›</a:t>
            </a:fld>
            <a:endParaRPr lang="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e"/>
              <a:pPr>
                <a:spcBef>
                  <a:spcPts val="0"/>
                </a:spcBef>
                <a:buNone/>
              </a:pPr>
              <a:t>‹Nr.›</a:t>
            </a:fld>
            <a:endParaRPr lang="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e"/>
              <a:pPr>
                <a:spcBef>
                  <a:spcPts val="0"/>
                </a:spcBef>
                <a:buNone/>
              </a:pPr>
              <a:t>‹Nr.›</a:t>
            </a:fld>
            <a:endParaRPr lang="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e"/>
              <a:pPr>
                <a:spcBef>
                  <a:spcPts val="0"/>
                </a:spcBef>
                <a:buNone/>
              </a:pPr>
              <a:t>‹Nr.›</a:t>
            </a:fld>
            <a:endParaRPr lang="de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e"/>
              <a:t>Zahlentheorie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e" dirty="0"/>
              <a:t>Inhalt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68300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de" sz="2800" dirty="0"/>
              <a:t>Die Vielfachmenge</a:t>
            </a:r>
          </a:p>
          <a:p>
            <a:pPr marL="457200" lvl="0" indent="-368300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de" sz="2800" dirty="0"/>
              <a:t>gemeinsames und kleinstes gemeinsamer Vielfaches</a:t>
            </a:r>
          </a:p>
          <a:p>
            <a:pPr marL="457200" lvl="0" indent="-368300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de" sz="2800" dirty="0"/>
              <a:t>gemeinsamer und größter gemeinsamer Teiler</a:t>
            </a:r>
          </a:p>
          <a:p>
            <a:pPr marL="457200" lvl="0" indent="-368300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de" sz="2800" dirty="0"/>
              <a:t>Teilbarkeitskriterium</a:t>
            </a:r>
          </a:p>
          <a:p>
            <a:pPr marL="457200" lvl="0" indent="-368300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de" sz="2800" dirty="0"/>
              <a:t>ggT und die Primfaktorzerlegung</a:t>
            </a:r>
          </a:p>
          <a:p>
            <a:pPr marL="457200" lvl="0" indent="-36830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de" sz="2800" dirty="0"/>
              <a:t>Division mit Rest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e"/>
              <a:t>Die Vielfachmenge</a:t>
            </a:r>
          </a:p>
        </p:txBody>
      </p:sp>
      <p:sp>
        <p:nvSpPr>
          <p:cNvPr id="2" name="Rechteck 1"/>
          <p:cNvSpPr/>
          <p:nvPr/>
        </p:nvSpPr>
        <p:spPr>
          <a:xfrm>
            <a:off x="539552" y="1707654"/>
            <a:ext cx="3384376" cy="57606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3" name="Shape 43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200150"/>
                <a:ext cx="8229600" cy="3725699"/>
              </a:xfrm>
              <a:prstGeom prst="rect">
                <a:avLst/>
              </a:prstGeom>
            </p:spPr>
            <p:txBody>
              <a:bodyPr lIns="91425" tIns="91425" rIns="91425" bIns="91425" anchor="t" anchorCtr="0">
                <a:noAutofit/>
              </a:bodyPr>
              <a:lstStyle/>
              <a:p>
                <a:pPr rtl="0">
                  <a:spcBef>
                    <a:spcPts val="0"/>
                  </a:spcBef>
                  <a:buNone/>
                </a:pPr>
                <a:r>
                  <a:rPr lang="de-DE" sz="1400" b="1" u="sng" dirty="0" smtClean="0"/>
                  <a:t>Was ist ein Vielfaches?</a:t>
                </a:r>
              </a:p>
              <a:p>
                <a:pPr rtl="0">
                  <a:spcBef>
                    <a:spcPts val="0"/>
                  </a:spcBef>
                  <a:buNone/>
                </a:pPr>
                <a:endParaRPr lang="de-DE" sz="1200" dirty="0"/>
              </a:p>
              <a:p>
                <a:pPr rtl="0">
                  <a:spcBef>
                    <a:spcPts val="0"/>
                  </a:spcBef>
                  <a:buNone/>
                </a:pPr>
                <a:r>
                  <a:rPr lang="de-DE" sz="1200" b="1" u="sng" dirty="0"/>
                  <a:t>Definition:</a:t>
                </a:r>
              </a:p>
              <a:p>
                <a:pPr rtl="0">
                  <a:spcBef>
                    <a:spcPts val="0"/>
                  </a:spcBef>
                  <a:buNone/>
                </a:pPr>
                <a:r>
                  <a:rPr lang="de-DE" sz="1200" dirty="0"/>
                  <a:t>Sei  </a:t>
                </a:r>
                <a:r>
                  <a:rPr lang="de-DE" sz="1200" dirty="0" smtClean="0"/>
                  <a:t> </a:t>
                </a:r>
                <a14:m>
                  <m:oMath xmlns:m="http://schemas.openxmlformats.org/officeDocument/2006/math">
                    <m:r>
                      <a:rPr lang="de-DE" sz="1200" b="0" i="1" smtClean="0">
                        <a:latin typeface="Cambria Math"/>
                      </a:rPr>
                      <m:t>𝑎</m:t>
                    </m:r>
                    <m:r>
                      <a:rPr lang="de-DE" sz="1200" b="0" i="1" smtClean="0">
                        <a:latin typeface="Cambria Math"/>
                      </a:rPr>
                      <m:t> ∈ </m:t>
                    </m:r>
                    <m:r>
                      <a:rPr lang="de-DE" sz="1200" b="0" i="1" smtClean="0">
                        <a:latin typeface="Cambria Math"/>
                        <a:ea typeface="Cambria Math"/>
                      </a:rPr>
                      <m:t>ℕ</m:t>
                    </m:r>
                  </m:oMath>
                </a14:m>
                <a:r>
                  <a:rPr lang="de-DE" sz="1200" dirty="0" smtClean="0"/>
                  <a:t>	Die Menge	</a:t>
                </a:r>
                <a14:m>
                  <m:oMath xmlns:m="http://schemas.openxmlformats.org/officeDocument/2006/math">
                    <m:r>
                      <a:rPr lang="de-DE" sz="1200" b="0" i="1" smtClean="0">
                        <a:latin typeface="Cambria Math"/>
                      </a:rPr>
                      <m:t>𝑉</m:t>
                    </m:r>
                    <m:d>
                      <m:dPr>
                        <m:ctrlPr>
                          <a:rPr lang="de-DE" sz="1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de-DE" sz="1200" b="0" i="1" smtClean="0">
                            <a:latin typeface="Cambria Math"/>
                          </a:rPr>
                          <m:t>𝑎</m:t>
                        </m:r>
                      </m:e>
                    </m:d>
                    <m:r>
                      <a:rPr lang="de-DE" sz="1200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de-DE" sz="1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de-DE" sz="1200" b="0" i="1" smtClean="0">
                            <a:latin typeface="Cambria Math"/>
                          </a:rPr>
                          <m:t>𝑥</m:t>
                        </m:r>
                        <m:r>
                          <a:rPr lang="de-DE" sz="1200" b="0" i="1" smtClean="0">
                            <a:latin typeface="Cambria Math"/>
                            <a:ea typeface="Cambria Math"/>
                          </a:rPr>
                          <m:t>∈ </m:t>
                        </m:r>
                        <m:r>
                          <a:rPr lang="de-DE" sz="1200" b="0" i="1" smtClean="0">
                            <a:latin typeface="Cambria Math"/>
                            <a:ea typeface="Cambria Math"/>
                          </a:rPr>
                          <m:t>ℕ</m:t>
                        </m:r>
                        <m:r>
                          <a:rPr lang="de-DE" sz="1200" b="0" i="1" smtClean="0">
                            <a:latin typeface="Cambria Math"/>
                            <a:ea typeface="Cambria Math"/>
                          </a:rPr>
                          <m:t>| </m:t>
                        </m:r>
                        <m:r>
                          <a:rPr lang="de-DE" sz="1200" b="0" i="1" smtClean="0">
                            <a:latin typeface="Cambria Math"/>
                            <a:ea typeface="Cambria Math"/>
                          </a:rPr>
                          <m:t>𝑎</m:t>
                        </m:r>
                      </m:e>
                    </m:d>
                    <m:r>
                      <a:rPr lang="de-DE" sz="1200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de-DE" sz="1200" b="0" i="1" smtClean="0">
                        <a:latin typeface="Cambria Math"/>
                        <a:ea typeface="Cambria Math"/>
                      </a:rPr>
                      <m:t>}</m:t>
                    </m:r>
                  </m:oMath>
                </a14:m>
                <a:endParaRPr lang="de-DE" sz="1200" i="1" dirty="0"/>
              </a:p>
              <a:p>
                <a:pPr marL="457200" indent="457200" rtl="0">
                  <a:spcBef>
                    <a:spcPts val="0"/>
                  </a:spcBef>
                  <a:buNone/>
                </a:pPr>
                <a:r>
                  <a:rPr lang="de-DE" sz="1200" dirty="0" smtClean="0"/>
                  <a:t>heißt </a:t>
                </a:r>
                <a:r>
                  <a:rPr lang="de-DE" sz="1200" dirty="0"/>
                  <a:t>Vielfachmenge von a.</a:t>
                </a:r>
              </a:p>
              <a:p>
                <a:pPr marL="457200" indent="457200" rtl="0">
                  <a:spcBef>
                    <a:spcPts val="0"/>
                  </a:spcBef>
                  <a:buNone/>
                </a:pPr>
                <a:r>
                  <a:rPr lang="de-DE" sz="1200" dirty="0"/>
                  <a:t> </a:t>
                </a:r>
              </a:p>
              <a:p>
                <a:pPr marL="0" indent="0" rtl="0">
                  <a:spcBef>
                    <a:spcPts val="0"/>
                  </a:spcBef>
                  <a:buNone/>
                </a:pPr>
                <a:r>
                  <a:rPr lang="de-DE" sz="1200" b="1" u="sng" dirty="0"/>
                  <a:t>Beispiele</a:t>
                </a:r>
                <a:r>
                  <a:rPr lang="de-DE" sz="1200" b="1" u="sng" dirty="0" smtClean="0"/>
                  <a:t>:</a:t>
                </a:r>
              </a:p>
              <a:p>
                <a:pPr marL="0" indent="0" rtl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1200" b="0" i="1" smtClean="0">
                          <a:latin typeface="Cambria Math"/>
                        </a:rPr>
                        <m:t>𝑉</m:t>
                      </m:r>
                      <m:d>
                        <m:dPr>
                          <m:ctrlPr>
                            <a:rPr lang="de-DE" sz="1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de-DE" sz="1200" b="0" i="1" smtClean="0"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de-DE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DE" sz="1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de-DE" sz="1200" b="0" i="1" smtClean="0">
                              <a:latin typeface="Cambria Math"/>
                            </a:rPr>
                            <m:t>3,6,9,12,15,18,…</m:t>
                          </m:r>
                        </m:e>
                      </m:d>
                    </m:oMath>
                  </m:oMathPara>
                </a14:m>
                <a:endParaRPr lang="de-DE" sz="1200" b="0" i="1" dirty="0" smtClean="0"/>
              </a:p>
              <a:p>
                <a:pPr marL="0" indent="0" rtl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1200" b="0" i="1" smtClean="0">
                          <a:latin typeface="Cambria Math"/>
                        </a:rPr>
                        <m:t>𝑉</m:t>
                      </m:r>
                      <m:d>
                        <m:dPr>
                          <m:ctrlPr>
                            <a:rPr lang="de-DE" sz="1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de-DE" sz="12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de-DE" sz="1200" b="0" i="1" smtClean="0">
                          <a:latin typeface="Cambria Math"/>
                        </a:rPr>
                        <m:t>= </m:t>
                      </m:r>
                      <m:r>
                        <a:rPr lang="de-DE" sz="1200" b="0" i="1" smtClean="0">
                          <a:latin typeface="Cambria Math"/>
                          <a:ea typeface="Cambria Math"/>
                        </a:rPr>
                        <m:t>ℕ</m:t>
                      </m:r>
                    </m:oMath>
                  </m:oMathPara>
                </a14:m>
                <a:endParaRPr lang="de-DE" sz="1200" i="1" dirty="0"/>
              </a:p>
            </p:txBody>
          </p:sp>
        </mc:Choice>
        <mc:Fallback>
          <p:sp>
            <p:nvSpPr>
              <p:cNvPr id="43" name="Shape 4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00150"/>
                <a:ext cx="8229600" cy="3725699"/>
              </a:xfrm>
              <a:prstGeom prst="rect">
                <a:avLst/>
              </a:prstGeom>
              <a:blipFill rotWithShape="1">
                <a:blip r:embed="rId3"/>
                <a:stretch>
                  <a:fillRect l="-2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467544" y="3291830"/>
            <a:ext cx="4680520" cy="1008112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e" sz="2400" dirty="0"/>
              <a:t>Gemeinsames und kleinstes gemeinsames Vielfaches</a:t>
            </a:r>
          </a:p>
        </p:txBody>
      </p:sp>
      <p:sp>
        <p:nvSpPr>
          <p:cNvPr id="3" name="Rechteck 2"/>
          <p:cNvSpPr/>
          <p:nvPr/>
        </p:nvSpPr>
        <p:spPr>
          <a:xfrm>
            <a:off x="479148" y="1635646"/>
            <a:ext cx="4668916" cy="432048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2" name="Shape 52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200150"/>
                <a:ext cx="8229600" cy="3725699"/>
              </a:xfrm>
              <a:prstGeom prst="rect">
                <a:avLst/>
              </a:prstGeom>
            </p:spPr>
            <p:txBody>
              <a:bodyPr lIns="91425" tIns="91425" rIns="91425" bIns="91425" anchor="t" anchorCtr="0">
                <a:noAutofit/>
              </a:bodyPr>
              <a:lstStyle/>
              <a:p>
                <a:pPr rtl="0">
                  <a:spcBef>
                    <a:spcPts val="0"/>
                  </a:spcBef>
                  <a:buNone/>
                </a:pPr>
                <a:r>
                  <a:rPr lang="de" sz="1200" b="1" u="sng" dirty="0" smtClean="0"/>
                  <a:t>Gemeinsames Vielfaches</a:t>
                </a:r>
                <a:r>
                  <a:rPr lang="de" sz="1200" b="1" u="sng" dirty="0" smtClean="0"/>
                  <a:t>:</a:t>
                </a:r>
              </a:p>
              <a:p>
                <a:pPr rtl="0">
                  <a:spcBef>
                    <a:spcPts val="0"/>
                  </a:spcBef>
                  <a:buNone/>
                </a:pPr>
                <a:endParaRPr lang="de" sz="1200" b="1" u="sng" dirty="0" smtClean="0"/>
              </a:p>
              <a:p>
                <a:pPr rtl="0">
                  <a:spcBef>
                    <a:spcPts val="0"/>
                  </a:spcBef>
                  <a:buNone/>
                </a:pPr>
                <a:r>
                  <a:rPr lang="de" sz="1200" dirty="0"/>
                  <a:t>Sei </a:t>
                </a:r>
                <a14:m>
                  <m:oMath xmlns:m="http://schemas.openxmlformats.org/officeDocument/2006/math">
                    <m:r>
                      <a:rPr lang="de-DE" sz="1200" b="0" i="1" smtClean="0">
                        <a:latin typeface="Cambria Math"/>
                      </a:rPr>
                      <m:t>𝑎</m:t>
                    </m:r>
                    <m:r>
                      <a:rPr lang="de-DE" sz="1200" b="0" i="1" smtClean="0">
                        <a:latin typeface="Cambria Math"/>
                      </a:rPr>
                      <m:t>, </m:t>
                    </m:r>
                    <m:r>
                      <a:rPr lang="de-DE" sz="1200" b="0" i="1" smtClean="0">
                        <a:latin typeface="Cambria Math"/>
                      </a:rPr>
                      <m:t>𝑏</m:t>
                    </m:r>
                    <m:r>
                      <a:rPr lang="de-DE" sz="1200" b="0" i="1" smtClean="0">
                        <a:latin typeface="Cambria Math"/>
                      </a:rPr>
                      <m:t> ∈ </m:t>
                    </m:r>
                    <m:r>
                      <a:rPr lang="de-DE" sz="1200" b="0" i="1" smtClean="0">
                        <a:latin typeface="Cambria Math"/>
                        <a:ea typeface="Cambria Math"/>
                      </a:rPr>
                      <m:t>ℕ</m:t>
                    </m:r>
                  </m:oMath>
                </a14:m>
                <a:endParaRPr lang="de" sz="1200" dirty="0"/>
              </a:p>
              <a:p>
                <a:pPr rtl="0">
                  <a:spcBef>
                    <a:spcPts val="0"/>
                  </a:spcBef>
                  <a:buNone/>
                </a:pPr>
                <a:r>
                  <a:rPr lang="de" sz="1200" dirty="0"/>
                  <a:t>Jedes </a:t>
                </a:r>
                <a14:m>
                  <m:oMath xmlns:m="http://schemas.openxmlformats.org/officeDocument/2006/math">
                    <m:r>
                      <a:rPr lang="de-DE" sz="1200" b="0" i="1" smtClean="0">
                        <a:latin typeface="Cambria Math"/>
                      </a:rPr>
                      <m:t>𝑣</m:t>
                    </m:r>
                    <m:r>
                      <a:rPr lang="de-DE" sz="1200" b="0" i="1" smtClean="0">
                        <a:latin typeface="Cambria Math"/>
                      </a:rPr>
                      <m:t> ∈</m:t>
                    </m:r>
                    <m:r>
                      <a:rPr lang="de-DE" sz="1200" b="0" i="1" smtClean="0">
                        <a:latin typeface="Cambria Math"/>
                      </a:rPr>
                      <m:t>𝑉</m:t>
                    </m:r>
                    <m:r>
                      <a:rPr lang="de-DE" sz="1200" b="0" i="1" smtClean="0">
                        <a:latin typeface="Cambria Math"/>
                      </a:rPr>
                      <m:t>(</m:t>
                    </m:r>
                    <m:r>
                      <a:rPr lang="de-DE" sz="1200" b="0" i="1" smtClean="0">
                        <a:latin typeface="Cambria Math"/>
                      </a:rPr>
                      <m:t>𝑎</m:t>
                    </m:r>
                    <m:r>
                      <a:rPr lang="de-DE" sz="1200" b="0" i="1" smtClean="0">
                        <a:latin typeface="Cambria Math"/>
                      </a:rPr>
                      <m:t>)∩</m:t>
                    </m:r>
                    <m:r>
                      <a:rPr lang="de-DE" sz="1200" b="0" i="1" smtClean="0">
                        <a:latin typeface="Cambria Math"/>
                        <a:ea typeface="Cambria Math"/>
                      </a:rPr>
                      <m:t>𝑉</m:t>
                    </m:r>
                    <m:d>
                      <m:dPr>
                        <m:ctrlPr>
                          <a:rPr lang="de-DE" sz="12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de-DE" sz="1200" b="0" i="1" smtClean="0">
                            <a:latin typeface="Cambria Math"/>
                            <a:ea typeface="Cambria Math"/>
                          </a:rPr>
                          <m:t>𝑏</m:t>
                        </m:r>
                      </m:e>
                    </m:d>
                  </m:oMath>
                </a14:m>
                <a:r>
                  <a:rPr lang="de" sz="1200" dirty="0" smtClean="0"/>
                  <a:t> heißt </a:t>
                </a:r>
                <a:r>
                  <a:rPr lang="de" sz="1200" dirty="0"/>
                  <a:t>gemeinsames Vielfaches von </a:t>
                </a:r>
                <a14:m>
                  <m:oMath xmlns:m="http://schemas.openxmlformats.org/officeDocument/2006/math">
                    <m:r>
                      <a:rPr lang="de" sz="1200" i="1" dirty="0" smtClean="0">
                        <a:latin typeface="Cambria Math"/>
                      </a:rPr>
                      <m:t>𝑎</m:t>
                    </m:r>
                  </m:oMath>
                </a14:m>
                <a:r>
                  <a:rPr lang="de" sz="1200" dirty="0"/>
                  <a:t> und </a:t>
                </a:r>
                <a14:m>
                  <m:oMath xmlns:m="http://schemas.openxmlformats.org/officeDocument/2006/math">
                    <m:r>
                      <a:rPr lang="de" sz="1200" i="1" dirty="0" smtClean="0">
                        <a:latin typeface="Cambria Math"/>
                      </a:rPr>
                      <m:t>𝑏</m:t>
                    </m:r>
                  </m:oMath>
                </a14:m>
                <a:r>
                  <a:rPr lang="de" sz="1200" dirty="0" smtClean="0"/>
                  <a:t>.</a:t>
                </a:r>
              </a:p>
              <a:p>
                <a:pPr rtl="0">
                  <a:spcBef>
                    <a:spcPts val="0"/>
                  </a:spcBef>
                  <a:buNone/>
                </a:pPr>
                <a:endParaRPr lang="de" sz="1200" dirty="0"/>
              </a:p>
              <a:p>
                <a:pPr rtl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" sz="1200" i="1" dirty="0" smtClean="0">
                          <a:latin typeface="Cambria Math"/>
                        </a:rPr>
                        <m:t>𝑉</m:t>
                      </m:r>
                      <m:r>
                        <a:rPr lang="de" sz="1200" i="1" dirty="0" smtClean="0">
                          <a:latin typeface="Cambria Math"/>
                        </a:rPr>
                        <m:t>(6)={6,12,18,24,30,36,…}</m:t>
                      </m:r>
                    </m:oMath>
                  </m:oMathPara>
                </a14:m>
                <a:endParaRPr lang="de" sz="1200" i="1" dirty="0"/>
              </a:p>
              <a:p>
                <a:pPr rtl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" sz="1200" i="1" dirty="0" smtClean="0">
                          <a:latin typeface="Cambria Math"/>
                        </a:rPr>
                        <m:t>𝑉</m:t>
                      </m:r>
                      <m:r>
                        <a:rPr lang="de" sz="1200" i="1" dirty="0" smtClean="0">
                          <a:latin typeface="Cambria Math"/>
                        </a:rPr>
                        <m:t>(5)={5,10,15,20,25,30,…}</m:t>
                      </m:r>
                    </m:oMath>
                  </m:oMathPara>
                </a14:m>
                <a:endParaRPr lang="de" sz="1200" dirty="0"/>
              </a:p>
              <a:p>
                <a:pPr rtl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" sz="1200" i="1" dirty="0" smtClean="0">
                          <a:latin typeface="Cambria Math"/>
                        </a:rPr>
                        <m:t>𝑉</m:t>
                      </m:r>
                      <m:d>
                        <m:dPr>
                          <m:ctrlPr>
                            <a:rPr lang="de" sz="1200" i="1" dirty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de" sz="1200" i="1" dirty="0" smtClean="0">
                              <a:latin typeface="Cambria Math"/>
                            </a:rPr>
                            <m:t>6</m:t>
                          </m:r>
                        </m:e>
                      </m:d>
                      <m:r>
                        <a:rPr lang="de-DE" sz="1200" b="0" i="1" dirty="0" smtClean="0">
                          <a:latin typeface="Cambria Math"/>
                        </a:rPr>
                        <m:t>∩</m:t>
                      </m:r>
                      <m:r>
                        <a:rPr lang="de" sz="1200" i="1" dirty="0" smtClean="0">
                          <a:latin typeface="Cambria Math"/>
                        </a:rPr>
                        <m:t>𝑉</m:t>
                      </m:r>
                      <m:r>
                        <a:rPr lang="de" sz="1200" i="1" dirty="0" smtClean="0">
                          <a:latin typeface="Cambria Math"/>
                        </a:rPr>
                        <m:t>(5)={30,60,90,…}</m:t>
                      </m:r>
                    </m:oMath>
                  </m:oMathPara>
                </a14:m>
                <a:endParaRPr lang="de" sz="1200" dirty="0" smtClean="0"/>
              </a:p>
              <a:p>
                <a:pPr rtl="0">
                  <a:spcBef>
                    <a:spcPts val="0"/>
                  </a:spcBef>
                  <a:buNone/>
                </a:pPr>
                <a:endParaRPr lang="de" sz="1200" dirty="0"/>
              </a:p>
              <a:p>
                <a:pPr rtl="0">
                  <a:spcBef>
                    <a:spcPts val="0"/>
                  </a:spcBef>
                  <a:buNone/>
                </a:pPr>
                <a:r>
                  <a:rPr lang="de" sz="1200" b="1" u="sng" dirty="0"/>
                  <a:t>Kleinstes gemeinsames Vielfaches</a:t>
                </a:r>
                <a:r>
                  <a:rPr lang="de" sz="1200" b="1" u="sng" dirty="0" smtClean="0"/>
                  <a:t>:</a:t>
                </a:r>
              </a:p>
              <a:p>
                <a:pPr rtl="0">
                  <a:spcBef>
                    <a:spcPts val="0"/>
                  </a:spcBef>
                  <a:buNone/>
                </a:pPr>
                <a:endParaRPr lang="de" sz="1200" b="1" u="sng" dirty="0"/>
              </a:p>
              <a:p>
                <a:pPr rtl="0">
                  <a:spcBef>
                    <a:spcPts val="0"/>
                  </a:spcBef>
                  <a:buNone/>
                </a:pPr>
                <a:r>
                  <a:rPr lang="de" sz="1200" dirty="0"/>
                  <a:t>Seien </a:t>
                </a:r>
                <a14:m>
                  <m:oMath xmlns:m="http://schemas.openxmlformats.org/officeDocument/2006/math">
                    <m:r>
                      <a:rPr lang="de" sz="1200" i="1" dirty="0" smtClean="0">
                        <a:latin typeface="Cambria Math"/>
                      </a:rPr>
                      <m:t>𝑎</m:t>
                    </m:r>
                    <m:r>
                      <a:rPr lang="de" sz="1200" i="1" dirty="0" smtClean="0">
                        <a:latin typeface="Cambria Math"/>
                      </a:rPr>
                      <m:t>,</m:t>
                    </m:r>
                    <m:r>
                      <a:rPr lang="de" sz="1200" i="1" dirty="0" smtClean="0">
                        <a:latin typeface="Cambria Math"/>
                      </a:rPr>
                      <m:t>𝑏</m:t>
                    </m:r>
                    <m:r>
                      <a:rPr lang="de-DE" sz="1200" b="0" i="1" dirty="0" smtClean="0">
                        <a:latin typeface="Cambria Math"/>
                      </a:rPr>
                      <m:t>∈</m:t>
                    </m:r>
                    <m:r>
                      <a:rPr lang="de-DE" sz="1200" b="0" i="1" dirty="0" smtClean="0">
                        <a:latin typeface="Cambria Math"/>
                        <a:ea typeface="Cambria Math"/>
                      </a:rPr>
                      <m:t>ℕ</m:t>
                    </m:r>
                  </m:oMath>
                </a14:m>
                <a:endParaRPr lang="de" sz="1200" dirty="0"/>
              </a:p>
              <a:p>
                <a:pPr rtl="0">
                  <a:spcBef>
                    <a:spcPts val="0"/>
                  </a:spcBef>
                  <a:buNone/>
                </a:pPr>
                <a:r>
                  <a:rPr lang="de" sz="1200" dirty="0"/>
                  <a:t>Sei </a:t>
                </a:r>
                <a14:m>
                  <m:oMath xmlns:m="http://schemas.openxmlformats.org/officeDocument/2006/math">
                    <m:r>
                      <a:rPr lang="de-DE" sz="1200" b="0" i="1" dirty="0" smtClean="0">
                        <a:latin typeface="Cambria Math"/>
                      </a:rPr>
                      <m:t>𝑉</m:t>
                    </m:r>
                    <m:r>
                      <a:rPr lang="de-DE" sz="1200" b="0" i="1" dirty="0" smtClean="0">
                        <a:latin typeface="Cambria Math"/>
                      </a:rPr>
                      <m:t>=</m:t>
                    </m:r>
                    <m:r>
                      <a:rPr lang="de-DE" sz="1200" b="0" i="1" dirty="0" smtClean="0">
                        <a:latin typeface="Cambria Math"/>
                      </a:rPr>
                      <m:t>𝑉</m:t>
                    </m:r>
                    <m:d>
                      <m:dPr>
                        <m:ctrlPr>
                          <a:rPr lang="de-DE" sz="1200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de-DE" sz="1200" b="0" i="1" dirty="0" smtClean="0">
                            <a:latin typeface="Cambria Math"/>
                          </a:rPr>
                          <m:t>𝑎</m:t>
                        </m:r>
                      </m:e>
                    </m:d>
                    <m:r>
                      <a:rPr lang="de-DE" sz="1200" b="0" i="1" dirty="0" smtClean="0">
                        <a:latin typeface="Cambria Math"/>
                      </a:rPr>
                      <m:t>∩</m:t>
                    </m:r>
                    <m:r>
                      <a:rPr lang="de-DE" sz="1200" b="0" i="1" dirty="0" smtClean="0">
                        <a:latin typeface="Cambria Math"/>
                      </a:rPr>
                      <m:t>𝑉</m:t>
                    </m:r>
                    <m:d>
                      <m:dPr>
                        <m:ctrlPr>
                          <a:rPr lang="de-DE" sz="1200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de-DE" sz="1200" b="0" i="1" dirty="0" smtClean="0">
                            <a:latin typeface="Cambria Math"/>
                          </a:rPr>
                          <m:t>𝑏</m:t>
                        </m:r>
                      </m:e>
                    </m:d>
                  </m:oMath>
                </a14:m>
                <a:r>
                  <a:rPr lang="de" sz="1200" dirty="0" smtClean="0"/>
                  <a:t> </a:t>
                </a:r>
              </a:p>
              <a:p>
                <a:pPr rtl="0">
                  <a:spcBef>
                    <a:spcPts val="0"/>
                  </a:spcBef>
                  <a:buNone/>
                </a:pPr>
                <a:r>
                  <a:rPr lang="de" sz="1200" dirty="0" smtClean="0"/>
                  <a:t>Sei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1200" b="0" i="0" dirty="0" smtClean="0">
                        <a:solidFill>
                          <a:schemeClr val="tx1"/>
                        </a:solidFill>
                        <a:latin typeface="Cambria Math"/>
                      </a:rPr>
                      <m:t>k</m:t>
                    </m:r>
                    <m:r>
                      <a:rPr lang="de-DE" sz="12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∈</m:t>
                    </m:r>
                    <m:r>
                      <a:rPr lang="de-DE" sz="12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𝑉</m:t>
                    </m:r>
                    <m:r>
                      <a:rPr lang="de" sz="1200" i="1" dirty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de" sz="1200" dirty="0"/>
                  <a:t>und es gelte </a:t>
                </a:r>
                <a14:m>
                  <m:oMath xmlns:m="http://schemas.openxmlformats.org/officeDocument/2006/math">
                    <m:r>
                      <a:rPr lang="de" sz="1200" i="1" smtClean="0">
                        <a:latin typeface="Cambria Math"/>
                        <a:ea typeface="Cambria Math"/>
                      </a:rPr>
                      <m:t>∀</m:t>
                    </m:r>
                    <m:r>
                      <a:rPr lang="de-DE" sz="12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de-DE" sz="1200" b="0" i="1" smtClean="0">
                        <a:latin typeface="Cambria Math"/>
                        <a:ea typeface="Cambria Math"/>
                      </a:rPr>
                      <m:t>𝑣</m:t>
                    </m:r>
                    <m:r>
                      <a:rPr lang="de-DE" sz="1200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de-DE" sz="1200" b="0" i="1" smtClean="0">
                        <a:latin typeface="Cambria Math"/>
                        <a:ea typeface="Cambria Math"/>
                      </a:rPr>
                      <m:t>𝑉</m:t>
                    </m:r>
                    <m:r>
                      <a:rPr lang="de-DE" sz="1200" b="0" i="1" smtClean="0">
                        <a:latin typeface="Cambria Math"/>
                        <a:ea typeface="Cambria Math"/>
                      </a:rPr>
                      <m:t>.  </m:t>
                    </m:r>
                    <m:r>
                      <a:rPr lang="de-DE" sz="1200" b="0" i="1" smtClean="0">
                        <a:latin typeface="Cambria Math"/>
                        <a:ea typeface="Cambria Math"/>
                      </a:rPr>
                      <m:t>𝑘</m:t>
                    </m:r>
                    <m:r>
                      <a:rPr lang="de-DE" sz="12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de-DE" sz="1200" b="0" i="1" smtClean="0">
                        <a:latin typeface="Cambria Math"/>
                        <a:ea typeface="Cambria Math"/>
                      </a:rPr>
                      <m:t>𝑣</m:t>
                    </m:r>
                  </m:oMath>
                </a14:m>
                <a:endParaRPr lang="de" sz="1200" dirty="0" smtClean="0"/>
              </a:p>
              <a:p>
                <a:pPr rtl="0">
                  <a:spcBef>
                    <a:spcPts val="0"/>
                  </a:spcBef>
                  <a:buNone/>
                </a:pPr>
                <a:r>
                  <a:rPr lang="de" sz="1200" dirty="0" smtClean="0"/>
                  <a:t>dann </a:t>
                </a:r>
                <a:r>
                  <a:rPr lang="de" sz="1200" dirty="0"/>
                  <a:t>heißt </a:t>
                </a:r>
                <a14:m>
                  <m:oMath xmlns:m="http://schemas.openxmlformats.org/officeDocument/2006/math">
                    <m:r>
                      <a:rPr lang="de" sz="1200" i="1" dirty="0" smtClean="0">
                        <a:latin typeface="Cambria Math"/>
                      </a:rPr>
                      <m:t>𝑘</m:t>
                    </m:r>
                  </m:oMath>
                </a14:m>
                <a:r>
                  <a:rPr lang="de" sz="1200" dirty="0"/>
                  <a:t> kleinstes gemeinsames Vielfaches. </a:t>
                </a:r>
              </a:p>
              <a:p>
                <a:pPr>
                  <a:spcBef>
                    <a:spcPts val="0"/>
                  </a:spcBef>
                  <a:buNone/>
                </a:pPr>
                <a:r>
                  <a:rPr lang="de" sz="1200" dirty="0"/>
                  <a:t>Man schreibt auch </a:t>
                </a:r>
                <a14:m>
                  <m:oMath xmlns:m="http://schemas.openxmlformats.org/officeDocument/2006/math">
                    <m:r>
                      <a:rPr lang="de" sz="1200" i="1" dirty="0" smtClean="0">
                        <a:latin typeface="Cambria Math"/>
                      </a:rPr>
                      <m:t>𝑘</m:t>
                    </m:r>
                    <m:r>
                      <a:rPr lang="de" sz="1200" i="1" dirty="0" smtClean="0">
                        <a:latin typeface="Cambria Math"/>
                      </a:rPr>
                      <m:t> = </m:t>
                    </m:r>
                    <m:r>
                      <a:rPr lang="de" sz="1200" i="1" dirty="0" smtClean="0">
                        <a:latin typeface="Cambria Math"/>
                      </a:rPr>
                      <m:t>𝑘𝑔𝑉</m:t>
                    </m:r>
                    <m:r>
                      <a:rPr lang="de" sz="1200" i="1" dirty="0" smtClean="0">
                        <a:latin typeface="Cambria Math"/>
                      </a:rPr>
                      <m:t>(</m:t>
                    </m:r>
                    <m:r>
                      <a:rPr lang="de" sz="1200" i="1" dirty="0" smtClean="0">
                        <a:latin typeface="Cambria Math"/>
                      </a:rPr>
                      <m:t>𝑎</m:t>
                    </m:r>
                    <m:r>
                      <a:rPr lang="de" sz="1200" i="1" dirty="0" smtClean="0">
                        <a:latin typeface="Cambria Math"/>
                      </a:rPr>
                      <m:t>,</m:t>
                    </m:r>
                    <m:r>
                      <a:rPr lang="de" sz="1200" i="1" dirty="0" smtClean="0">
                        <a:latin typeface="Cambria Math"/>
                      </a:rPr>
                      <m:t>𝑏</m:t>
                    </m:r>
                    <m:r>
                      <a:rPr lang="de" sz="1200" i="1" dirty="0" smtClean="0">
                        <a:latin typeface="Cambria Math"/>
                      </a:rPr>
                      <m:t>)</m:t>
                    </m:r>
                  </m:oMath>
                </a14:m>
                <a:endParaRPr lang="de" sz="1200" dirty="0"/>
              </a:p>
            </p:txBody>
          </p:sp>
        </mc:Choice>
        <mc:Fallback>
          <p:sp>
            <p:nvSpPr>
              <p:cNvPr id="52" name="Shape 5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00150"/>
                <a:ext cx="8229600" cy="3725699"/>
              </a:xfrm>
              <a:prstGeom prst="rect">
                <a:avLst/>
              </a:prstGeom>
              <a:blipFill rotWithShape="1">
                <a:blip r:embed="rId3"/>
                <a:stretch>
                  <a:fillRect l="-7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479148" y="3435846"/>
            <a:ext cx="4236868" cy="1008112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479148" y="1640882"/>
            <a:ext cx="4236868" cy="432048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e" sz="2400"/>
              <a:t>Gemeinsamer und größter gemeinsamer Teiler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5" name="Shape 6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200150"/>
                <a:ext cx="8229600" cy="3725699"/>
              </a:xfrm>
              <a:prstGeom prst="rect">
                <a:avLst/>
              </a:prstGeom>
            </p:spPr>
            <p:txBody>
              <a:bodyPr lIns="91425" tIns="91425" rIns="91425" bIns="91425" anchor="t" anchorCtr="0">
                <a:noAutofit/>
              </a:bodyPr>
              <a:lstStyle/>
              <a:p>
                <a:pPr rtl="0">
                  <a:spcBef>
                    <a:spcPts val="0"/>
                  </a:spcBef>
                  <a:buNone/>
                </a:pPr>
                <a:r>
                  <a:rPr lang="de" sz="1200" b="1" u="sng" dirty="0" smtClean="0"/>
                  <a:t>Gemeinsamer Teiler</a:t>
                </a:r>
                <a:r>
                  <a:rPr lang="de" sz="1200" b="1" u="sng" dirty="0" smtClean="0"/>
                  <a:t>:</a:t>
                </a:r>
              </a:p>
              <a:p>
                <a:pPr rtl="0">
                  <a:spcBef>
                    <a:spcPts val="0"/>
                  </a:spcBef>
                  <a:buNone/>
                </a:pPr>
                <a:endParaRPr lang="de" sz="1200" b="1" u="sng" dirty="0" smtClean="0"/>
              </a:p>
              <a:p>
                <a:pPr rtl="0">
                  <a:spcBef>
                    <a:spcPts val="0"/>
                  </a:spcBef>
                  <a:buNone/>
                </a:pPr>
                <a:r>
                  <a:rPr lang="de" sz="1200" dirty="0"/>
                  <a:t>Sei </a:t>
                </a:r>
                <a14:m>
                  <m:oMath xmlns:m="http://schemas.openxmlformats.org/officeDocument/2006/math">
                    <m:r>
                      <a:rPr lang="de" sz="1200" i="1" dirty="0" smtClean="0">
                        <a:latin typeface="Cambria Math"/>
                      </a:rPr>
                      <m:t>𝑎</m:t>
                    </m:r>
                    <m:r>
                      <a:rPr lang="de" sz="1200" i="1" dirty="0" smtClean="0">
                        <a:latin typeface="Cambria Math"/>
                      </a:rPr>
                      <m:t>, </m:t>
                    </m:r>
                    <m:r>
                      <a:rPr lang="de" sz="1200" i="1" dirty="0" smtClean="0">
                        <a:latin typeface="Cambria Math"/>
                      </a:rPr>
                      <m:t>𝑏</m:t>
                    </m:r>
                    <m:r>
                      <a:rPr lang="de-DE" sz="1200" b="0" i="1" dirty="0" smtClean="0">
                        <a:latin typeface="Cambria Math"/>
                      </a:rPr>
                      <m:t>∈</m:t>
                    </m:r>
                    <m:r>
                      <a:rPr lang="de-DE" sz="1200" b="0" i="1" dirty="0" smtClean="0">
                        <a:latin typeface="Cambria Math"/>
                      </a:rPr>
                      <m:t>ℕ</m:t>
                    </m:r>
                  </m:oMath>
                </a14:m>
                <a:endParaRPr lang="de" sz="1200" dirty="0"/>
              </a:p>
              <a:p>
                <a:pPr rtl="0">
                  <a:spcBef>
                    <a:spcPts val="0"/>
                  </a:spcBef>
                  <a:buNone/>
                </a:pPr>
                <a:r>
                  <a:rPr lang="de" sz="1200" dirty="0"/>
                  <a:t>Jedes </a:t>
                </a:r>
                <a14:m>
                  <m:oMath xmlns:m="http://schemas.openxmlformats.org/officeDocument/2006/math">
                    <m:r>
                      <a:rPr lang="de-DE" sz="1200" b="0" i="1" dirty="0" smtClean="0">
                        <a:latin typeface="Cambria Math"/>
                      </a:rPr>
                      <m:t>𝑡</m:t>
                    </m:r>
                    <m:r>
                      <a:rPr lang="de-DE" sz="1200" b="0" i="1" dirty="0" smtClean="0">
                        <a:latin typeface="Cambria Math"/>
                      </a:rPr>
                      <m:t>∈</m:t>
                    </m:r>
                    <m:r>
                      <a:rPr lang="de-DE" sz="1200" b="0" i="1" dirty="0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de-DE" sz="1200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de-DE" sz="1200" b="0" i="1" dirty="0" smtClean="0">
                            <a:latin typeface="Cambria Math"/>
                          </a:rPr>
                          <m:t>𝑎</m:t>
                        </m:r>
                      </m:e>
                    </m:d>
                    <m:r>
                      <a:rPr lang="de-DE" sz="1200" b="0" i="1" dirty="0" smtClean="0">
                        <a:latin typeface="Cambria Math"/>
                      </a:rPr>
                      <m:t>∩</m:t>
                    </m:r>
                    <m:r>
                      <a:rPr lang="de-DE" sz="1200" b="0" i="1" dirty="0" smtClean="0">
                        <a:latin typeface="Cambria Math"/>
                      </a:rPr>
                      <m:t>𝑇</m:t>
                    </m:r>
                    <m:r>
                      <a:rPr lang="de-DE" sz="1200" b="0" i="1" dirty="0" smtClean="0">
                        <a:latin typeface="Cambria Math"/>
                      </a:rPr>
                      <m:t>(</m:t>
                    </m:r>
                    <m:r>
                      <a:rPr lang="de-DE" sz="1200" b="0" i="1" dirty="0" smtClean="0">
                        <a:latin typeface="Cambria Math"/>
                      </a:rPr>
                      <m:t>𝑏</m:t>
                    </m:r>
                    <m:r>
                      <a:rPr lang="de-DE" sz="1200" b="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de" sz="1200" dirty="0"/>
                  <a:t>heißt gemeinsamer Teiler von </a:t>
                </a:r>
                <a14:m>
                  <m:oMath xmlns:m="http://schemas.openxmlformats.org/officeDocument/2006/math">
                    <m:r>
                      <a:rPr lang="de" sz="1200" i="1" dirty="0" smtClean="0">
                        <a:latin typeface="Cambria Math"/>
                      </a:rPr>
                      <m:t>𝑎</m:t>
                    </m:r>
                  </m:oMath>
                </a14:m>
                <a:r>
                  <a:rPr lang="de" sz="1200" dirty="0"/>
                  <a:t> und </a:t>
                </a:r>
                <a14:m>
                  <m:oMath xmlns:m="http://schemas.openxmlformats.org/officeDocument/2006/math">
                    <m:r>
                      <a:rPr lang="de" sz="1200" i="1" dirty="0" smtClean="0">
                        <a:latin typeface="Cambria Math"/>
                      </a:rPr>
                      <m:t>𝑏</m:t>
                    </m:r>
                  </m:oMath>
                </a14:m>
                <a:r>
                  <a:rPr lang="de" sz="1200" dirty="0" smtClean="0"/>
                  <a:t>.</a:t>
                </a:r>
              </a:p>
              <a:p>
                <a:pPr rtl="0">
                  <a:spcBef>
                    <a:spcPts val="0"/>
                  </a:spcBef>
                  <a:buNone/>
                </a:pPr>
                <a:endParaRPr lang="de" sz="1200" dirty="0"/>
              </a:p>
              <a:p>
                <a:pPr rtl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" sz="1200" i="1" dirty="0" smtClean="0">
                          <a:latin typeface="Cambria Math"/>
                        </a:rPr>
                        <m:t>𝑇</m:t>
                      </m:r>
                      <m:r>
                        <a:rPr lang="de" sz="1200" i="1" dirty="0" smtClean="0">
                          <a:latin typeface="Cambria Math"/>
                        </a:rPr>
                        <m:t>(6)={1,2,3,6}</m:t>
                      </m:r>
                    </m:oMath>
                  </m:oMathPara>
                </a14:m>
                <a:endParaRPr lang="de" sz="1200" dirty="0"/>
              </a:p>
              <a:p>
                <a:pPr rtl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" sz="1200" i="1" dirty="0" smtClean="0">
                          <a:latin typeface="Cambria Math"/>
                        </a:rPr>
                        <m:t>𝑇</m:t>
                      </m:r>
                      <m:r>
                        <a:rPr lang="de" sz="1200" i="1" dirty="0" smtClean="0">
                          <a:latin typeface="Cambria Math"/>
                        </a:rPr>
                        <m:t>(8)={1,2,4,8}</m:t>
                      </m:r>
                    </m:oMath>
                  </m:oMathPara>
                </a14:m>
                <a:endParaRPr lang="de" sz="1200" dirty="0"/>
              </a:p>
              <a:p>
                <a:pPr rtl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" sz="1200" i="1" dirty="0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de" sz="1200" i="1" dirty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de" sz="1200" i="1" dirty="0" smtClean="0">
                              <a:latin typeface="Cambria Math"/>
                            </a:rPr>
                            <m:t>6</m:t>
                          </m:r>
                        </m:e>
                      </m:d>
                      <m:r>
                        <a:rPr lang="de-DE" sz="1200" b="0" i="1" dirty="0" smtClean="0">
                          <a:latin typeface="Cambria Math"/>
                        </a:rPr>
                        <m:t>∩</m:t>
                      </m:r>
                      <m:r>
                        <a:rPr lang="de" sz="1200" i="1" dirty="0" smtClean="0">
                          <a:latin typeface="Cambria Math"/>
                        </a:rPr>
                        <m:t>𝑇</m:t>
                      </m:r>
                      <m:r>
                        <a:rPr lang="de" sz="1200" i="1" dirty="0" smtClean="0">
                          <a:latin typeface="Cambria Math"/>
                        </a:rPr>
                        <m:t>(8)={1,2}</m:t>
                      </m:r>
                    </m:oMath>
                  </m:oMathPara>
                </a14:m>
                <a:endParaRPr lang="de" sz="1200" dirty="0" smtClean="0"/>
              </a:p>
              <a:p>
                <a:pPr rtl="0">
                  <a:spcBef>
                    <a:spcPts val="0"/>
                  </a:spcBef>
                  <a:buNone/>
                </a:pPr>
                <a:endParaRPr lang="de" sz="1200" dirty="0"/>
              </a:p>
              <a:p>
                <a:pPr rtl="0">
                  <a:spcBef>
                    <a:spcPts val="0"/>
                  </a:spcBef>
                  <a:buNone/>
                </a:pPr>
                <a:endParaRPr lang="de" sz="1200" dirty="0"/>
              </a:p>
              <a:p>
                <a:pPr rtl="0">
                  <a:spcBef>
                    <a:spcPts val="0"/>
                  </a:spcBef>
                  <a:buNone/>
                </a:pPr>
                <a:r>
                  <a:rPr lang="de" sz="1200" b="1" u="sng" dirty="0"/>
                  <a:t>Größter gemeinsamer Teiler</a:t>
                </a:r>
                <a:r>
                  <a:rPr lang="de" sz="1200" b="1" u="sng" dirty="0" smtClean="0"/>
                  <a:t>:</a:t>
                </a:r>
              </a:p>
              <a:p>
                <a:pPr rtl="0">
                  <a:spcBef>
                    <a:spcPts val="0"/>
                  </a:spcBef>
                  <a:buNone/>
                </a:pPr>
                <a:endParaRPr lang="de" sz="1200" b="1" u="sng" dirty="0"/>
              </a:p>
              <a:p>
                <a:pPr rtl="0">
                  <a:spcBef>
                    <a:spcPts val="0"/>
                  </a:spcBef>
                  <a:buNone/>
                </a:pPr>
                <a:r>
                  <a:rPr lang="de" sz="1200" dirty="0"/>
                  <a:t>Seien </a:t>
                </a:r>
                <a14:m>
                  <m:oMath xmlns:m="http://schemas.openxmlformats.org/officeDocument/2006/math">
                    <m:r>
                      <a:rPr lang="de" sz="1200" i="1" dirty="0" smtClean="0">
                        <a:latin typeface="Cambria Math"/>
                      </a:rPr>
                      <m:t>𝑎</m:t>
                    </m:r>
                    <m:r>
                      <a:rPr lang="de" sz="1200" i="1" dirty="0" smtClean="0">
                        <a:latin typeface="Cambria Math"/>
                      </a:rPr>
                      <m:t>, </m:t>
                    </m:r>
                    <m:r>
                      <a:rPr lang="de" sz="1200" i="1" dirty="0" smtClean="0">
                        <a:latin typeface="Cambria Math"/>
                      </a:rPr>
                      <m:t>𝑏</m:t>
                    </m:r>
                    <m:r>
                      <a:rPr lang="de-DE" sz="1200" b="0" i="1" dirty="0" smtClean="0">
                        <a:latin typeface="Cambria Math"/>
                      </a:rPr>
                      <m:t>∈</m:t>
                    </m:r>
                    <m:r>
                      <a:rPr lang="de-DE" sz="1200" b="0" i="1" dirty="0" smtClean="0">
                        <a:latin typeface="Cambria Math"/>
                      </a:rPr>
                      <m:t>ℕ</m:t>
                    </m:r>
                    <m:r>
                      <a:rPr lang="de" sz="1200" i="1" dirty="0" smtClean="0">
                        <a:latin typeface="Cambria Math"/>
                      </a:rPr>
                      <m:t> </m:t>
                    </m:r>
                  </m:oMath>
                </a14:m>
                <a:endParaRPr lang="de" sz="1200" dirty="0" smtClean="0"/>
              </a:p>
              <a:p>
                <a:pPr rtl="0">
                  <a:spcBef>
                    <a:spcPts val="0"/>
                  </a:spcBef>
                  <a:buNone/>
                </a:pPr>
                <a:r>
                  <a:rPr lang="de" sz="1200" dirty="0" smtClean="0"/>
                  <a:t>Sei </a:t>
                </a:r>
                <a14:m>
                  <m:oMath xmlns:m="http://schemas.openxmlformats.org/officeDocument/2006/math">
                    <m:r>
                      <a:rPr lang="de-DE" sz="1200" b="0" i="1" smtClean="0">
                        <a:latin typeface="Cambria Math"/>
                      </a:rPr>
                      <m:t>𝑇</m:t>
                    </m:r>
                    <m:r>
                      <a:rPr lang="de-DE" sz="1200" b="0" i="1" smtClean="0">
                        <a:latin typeface="Cambria Math"/>
                      </a:rPr>
                      <m:t>=</m:t>
                    </m:r>
                    <m:r>
                      <a:rPr lang="de-DE" sz="1200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de-DE" sz="1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de-DE" sz="1200" b="0" i="1" smtClean="0">
                            <a:latin typeface="Cambria Math"/>
                          </a:rPr>
                          <m:t>𝑎</m:t>
                        </m:r>
                      </m:e>
                    </m:d>
                    <m:r>
                      <a:rPr lang="de-DE" sz="1200" b="0" i="1" smtClean="0">
                        <a:latin typeface="Cambria Math"/>
                      </a:rPr>
                      <m:t>∩</m:t>
                    </m:r>
                    <m:r>
                      <a:rPr lang="de-DE" sz="1200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de-DE" sz="1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de-DE" sz="1200" b="0" i="1" smtClean="0">
                            <a:latin typeface="Cambria Math"/>
                          </a:rPr>
                          <m:t>𝑏</m:t>
                        </m:r>
                      </m:e>
                    </m:d>
                    <m:r>
                      <a:rPr lang="de-DE" sz="12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de" sz="1200" dirty="0" smtClean="0"/>
                  <a:t>Sei </a:t>
                </a:r>
                <a14:m>
                  <m:oMath xmlns:m="http://schemas.openxmlformats.org/officeDocument/2006/math">
                    <m:r>
                      <a:rPr lang="de-DE" sz="1200" b="0" i="1" dirty="0" smtClean="0">
                        <a:latin typeface="Cambria Math"/>
                      </a:rPr>
                      <m:t>𝑔</m:t>
                    </m:r>
                    <m:r>
                      <a:rPr lang="de-DE" sz="1200" b="0" i="1" dirty="0" smtClean="0">
                        <a:latin typeface="Cambria Math"/>
                      </a:rPr>
                      <m:t>∈</m:t>
                    </m:r>
                    <m:r>
                      <a:rPr lang="de-DE" sz="1200" b="0" i="1" dirty="0" smtClean="0">
                        <a:latin typeface="Cambria Math"/>
                      </a:rPr>
                      <m:t>𝑇</m:t>
                    </m:r>
                  </m:oMath>
                </a14:m>
                <a:r>
                  <a:rPr lang="de" sz="1200" dirty="0"/>
                  <a:t>und es </a:t>
                </a:r>
                <a:r>
                  <a:rPr lang="de" sz="1200" dirty="0" smtClean="0"/>
                  <a:t>gelte</a:t>
                </a:r>
              </a:p>
              <a:p>
                <a:pPr rtl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" sz="1200" i="1" smtClean="0">
                          <a:latin typeface="Cambria Math"/>
                          <a:ea typeface="Cambria Math"/>
                        </a:rPr>
                        <m:t>∀</m:t>
                      </m:r>
                      <m:r>
                        <a:rPr lang="de-DE" sz="12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de-DE" sz="1200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de-DE" sz="1200" b="0" i="1" smtClean="0">
                          <a:latin typeface="Cambria Math"/>
                          <a:ea typeface="Cambria Math"/>
                        </a:rPr>
                        <m:t>𝑇</m:t>
                      </m:r>
                      <m:r>
                        <a:rPr lang="de-DE" sz="1200" b="0" i="1" smtClean="0">
                          <a:latin typeface="Cambria Math"/>
                          <a:ea typeface="Cambria Math"/>
                        </a:rPr>
                        <m:t> :</m:t>
                      </m:r>
                      <m:r>
                        <a:rPr lang="de-DE" sz="12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de-DE" sz="1200" b="0" i="1" smtClean="0">
                          <a:latin typeface="Cambria Math"/>
                          <a:ea typeface="Cambria Math"/>
                        </a:rPr>
                        <m:t> ≤</m:t>
                      </m:r>
                      <m:r>
                        <a:rPr lang="de-DE" sz="1200" b="0" i="1" smtClean="0"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de" sz="1200" dirty="0"/>
              </a:p>
              <a:p>
                <a:pPr rtl="0">
                  <a:spcBef>
                    <a:spcPts val="0"/>
                  </a:spcBef>
                  <a:buNone/>
                </a:pPr>
                <a:r>
                  <a:rPr lang="de" sz="1200" dirty="0" smtClean="0"/>
                  <a:t>Dann </a:t>
                </a:r>
                <a:r>
                  <a:rPr lang="de" sz="1200" dirty="0"/>
                  <a:t>heißt </a:t>
                </a:r>
                <a14:m>
                  <m:oMath xmlns:m="http://schemas.openxmlformats.org/officeDocument/2006/math">
                    <m:r>
                      <a:rPr lang="de" sz="1200" i="1" dirty="0" smtClean="0">
                        <a:latin typeface="Cambria Math"/>
                      </a:rPr>
                      <m:t>𝑔</m:t>
                    </m:r>
                  </m:oMath>
                </a14:m>
                <a:r>
                  <a:rPr lang="de" sz="1200" dirty="0"/>
                  <a:t> größter gemeinsamer Teiler von </a:t>
                </a:r>
                <a14:m>
                  <m:oMath xmlns:m="http://schemas.openxmlformats.org/officeDocument/2006/math">
                    <m:r>
                      <a:rPr lang="de" sz="1200" i="1" dirty="0" smtClean="0">
                        <a:latin typeface="Cambria Math"/>
                      </a:rPr>
                      <m:t>𝑎</m:t>
                    </m:r>
                  </m:oMath>
                </a14:m>
                <a:r>
                  <a:rPr lang="de" sz="1200" dirty="0"/>
                  <a:t> und </a:t>
                </a:r>
                <a14:m>
                  <m:oMath xmlns:m="http://schemas.openxmlformats.org/officeDocument/2006/math">
                    <m:r>
                      <a:rPr lang="de" sz="1200" i="1" dirty="0" smtClean="0">
                        <a:latin typeface="Cambria Math"/>
                      </a:rPr>
                      <m:t>𝑏</m:t>
                    </m:r>
                  </m:oMath>
                </a14:m>
                <a:r>
                  <a:rPr lang="de" sz="1200" dirty="0"/>
                  <a:t>.</a:t>
                </a:r>
              </a:p>
              <a:p>
                <a:pPr>
                  <a:spcBef>
                    <a:spcPts val="0"/>
                  </a:spcBef>
                  <a:buNone/>
                </a:pPr>
                <a:r>
                  <a:rPr lang="de" sz="1200" dirty="0"/>
                  <a:t>Man schreibt auch </a:t>
                </a:r>
                <a14:m>
                  <m:oMath xmlns:m="http://schemas.openxmlformats.org/officeDocument/2006/math">
                    <m:r>
                      <a:rPr lang="de" sz="1200" i="1" dirty="0" smtClean="0">
                        <a:latin typeface="Cambria Math"/>
                      </a:rPr>
                      <m:t>𝑔</m:t>
                    </m:r>
                    <m:r>
                      <a:rPr lang="de" sz="1200" i="1" dirty="0" smtClean="0">
                        <a:latin typeface="Cambria Math"/>
                      </a:rPr>
                      <m:t> = </m:t>
                    </m:r>
                    <m:r>
                      <a:rPr lang="de" sz="1200" i="1" dirty="0" smtClean="0">
                        <a:latin typeface="Cambria Math"/>
                      </a:rPr>
                      <m:t>𝑔𝑔𝑇</m:t>
                    </m:r>
                    <m:r>
                      <a:rPr lang="de" sz="1200" i="1" dirty="0" smtClean="0">
                        <a:latin typeface="Cambria Math"/>
                      </a:rPr>
                      <m:t>(</m:t>
                    </m:r>
                    <m:r>
                      <a:rPr lang="de" sz="1200" i="1" dirty="0" smtClean="0">
                        <a:latin typeface="Cambria Math"/>
                      </a:rPr>
                      <m:t>𝑎</m:t>
                    </m:r>
                    <m:r>
                      <a:rPr lang="de" sz="1200" i="1" dirty="0" smtClean="0">
                        <a:latin typeface="Cambria Math"/>
                      </a:rPr>
                      <m:t>,</m:t>
                    </m:r>
                    <m:r>
                      <a:rPr lang="de" sz="1200" i="1" dirty="0" smtClean="0">
                        <a:latin typeface="Cambria Math"/>
                      </a:rPr>
                      <m:t>𝑏</m:t>
                    </m:r>
                    <m:r>
                      <a:rPr lang="de" sz="1200" i="1" dirty="0" smtClean="0">
                        <a:latin typeface="Cambria Math"/>
                      </a:rPr>
                      <m:t>)</m:t>
                    </m:r>
                  </m:oMath>
                </a14:m>
                <a:endParaRPr lang="de" sz="1200" dirty="0"/>
              </a:p>
            </p:txBody>
          </p:sp>
        </mc:Choice>
        <mc:Fallback>
          <p:sp>
            <p:nvSpPr>
              <p:cNvPr id="65" name="Shape 6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00150"/>
                <a:ext cx="8229600" cy="3725699"/>
              </a:xfrm>
              <a:prstGeom prst="rect">
                <a:avLst/>
              </a:prstGeom>
              <a:blipFill rotWithShape="1">
                <a:blip r:embed="rId3"/>
                <a:stretch>
                  <a:fillRect l="-7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Textfeld 1"/>
              <p:cNvSpPr txBox="1"/>
              <p:nvPr/>
            </p:nvSpPr>
            <p:spPr>
              <a:xfrm>
                <a:off x="5276850" y="1635646"/>
                <a:ext cx="3409950" cy="1169551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de-DE" b="1" u="sng" dirty="0" smtClean="0"/>
                  <a:t>Merke:</a:t>
                </a:r>
                <a:br>
                  <a:rPr lang="de-DE" b="1" u="sng" dirty="0" smtClean="0"/>
                </a:br>
                <a:endParaRPr lang="de-DE" b="1" u="sng" dirty="0" smtClean="0"/>
              </a:p>
              <a:p>
                <a:r>
                  <a:rPr lang="de-DE" dirty="0" smtClean="0"/>
                  <a:t>Wenn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de-DE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/>
                          </a:rPr>
                          <m:t>𝑎</m:t>
                        </m:r>
                      </m:e>
                    </m:d>
                    <m:r>
                      <a:rPr lang="de-DE" b="0" i="1" smtClean="0">
                        <a:latin typeface="Cambria Math"/>
                      </a:rPr>
                      <m:t>∩</m:t>
                    </m:r>
                    <m:r>
                      <a:rPr lang="de-DE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de-DE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/>
                          </a:rPr>
                          <m:t>𝑏</m:t>
                        </m:r>
                      </m:e>
                    </m:d>
                    <m:r>
                      <a:rPr lang="de-DE" b="0" i="1" smtClean="0">
                        <a:latin typeface="Cambria Math"/>
                      </a:rPr>
                      <m:t>={1}</m:t>
                    </m:r>
                  </m:oMath>
                </a14:m>
                <a:r>
                  <a:rPr lang="de-DE" dirty="0" smtClean="0"/>
                  <a:t>, dann heißen</a:t>
                </a:r>
              </a:p>
              <a:p>
                <a14:m>
                  <m:oMath xmlns:m="http://schemas.openxmlformats.org/officeDocument/2006/math">
                    <m:r>
                      <a:rPr lang="de-DE" i="1" dirty="0" smtClean="0">
                        <a:latin typeface="Cambria Math"/>
                      </a:rPr>
                      <m:t>𝑎</m:t>
                    </m:r>
                  </m:oMath>
                </a14:m>
                <a:r>
                  <a:rPr lang="de-DE" dirty="0" smtClean="0"/>
                  <a:t> und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/>
                      </a:rPr>
                      <m:t>𝑏</m:t>
                    </m:r>
                  </m:oMath>
                </a14:m>
                <a:r>
                  <a:rPr lang="de-DE" dirty="0" smtClean="0"/>
                  <a:t> </a:t>
                </a:r>
                <a:r>
                  <a:rPr lang="de-DE" u="sng" dirty="0" smtClean="0"/>
                  <a:t>teilerfremd</a:t>
                </a:r>
                <a:r>
                  <a:rPr lang="de-DE" dirty="0" smtClean="0"/>
                  <a:t>.</a:t>
                </a:r>
              </a:p>
              <a:p>
                <a:r>
                  <a:rPr lang="de-DE" dirty="0" smtClean="0"/>
                  <a:t>Die Zahlen sind </a:t>
                </a:r>
                <a:r>
                  <a:rPr lang="de-DE" u="sng" dirty="0" smtClean="0"/>
                  <a:t>prim</a:t>
                </a:r>
                <a:r>
                  <a:rPr lang="de-DE" dirty="0" smtClean="0"/>
                  <a:t> zueinander</a:t>
                </a:r>
                <a:endParaRPr lang="de-DE" dirty="0"/>
              </a:p>
            </p:txBody>
          </p:sp>
        </mc:Choice>
        <mc:Fallback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6850" y="1635646"/>
                <a:ext cx="3409950" cy="1169551"/>
              </a:xfrm>
              <a:prstGeom prst="rect">
                <a:avLst/>
              </a:prstGeom>
              <a:blipFill rotWithShape="1">
                <a:blip r:embed="rId4"/>
                <a:stretch>
                  <a:fillRect l="-178" b="-306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e" dirty="0"/>
              <a:t>Teilbarkeitskriterium</a:t>
            </a:r>
          </a:p>
        </p:txBody>
      </p:sp>
      <p:sp>
        <p:nvSpPr>
          <p:cNvPr id="4" name="Rechteck 3"/>
          <p:cNvSpPr/>
          <p:nvPr/>
        </p:nvSpPr>
        <p:spPr>
          <a:xfrm>
            <a:off x="479148" y="1275606"/>
            <a:ext cx="2508676" cy="648072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2339752" y="3867894"/>
            <a:ext cx="2880320" cy="432048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9" name="Shape 79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200150"/>
                <a:ext cx="8229600" cy="3725699"/>
              </a:xfrm>
              <a:prstGeom prst="rect">
                <a:avLst/>
              </a:prstGeom>
            </p:spPr>
            <p:txBody>
              <a:bodyPr lIns="91425" tIns="91425" rIns="91425" bIns="91425" anchor="t" anchorCtr="0">
                <a:noAutofit/>
              </a:bodyPr>
              <a:lstStyle/>
              <a:p>
                <a:pPr rtl="0">
                  <a:spcBef>
                    <a:spcPts val="0"/>
                  </a:spcBef>
                  <a:buNone/>
                </a:pPr>
                <a:r>
                  <a:rPr lang="de-DE" sz="1200" dirty="0" smtClean="0"/>
                  <a:t>Seien </a:t>
                </a:r>
                <a14:m>
                  <m:oMath xmlns:m="http://schemas.openxmlformats.org/officeDocument/2006/math">
                    <m:r>
                      <a:rPr lang="de-DE" sz="1200" b="0" i="1" dirty="0" smtClean="0">
                        <a:latin typeface="Cambria Math"/>
                      </a:rPr>
                      <m:t>𝑎</m:t>
                    </m:r>
                    <m:r>
                      <a:rPr lang="de-DE" sz="1200" b="0" i="1" dirty="0" smtClean="0">
                        <a:latin typeface="Cambria Math"/>
                      </a:rPr>
                      <m:t>,</m:t>
                    </m:r>
                    <m:r>
                      <a:rPr lang="de-DE" sz="1200" b="0" i="1" dirty="0" smtClean="0">
                        <a:latin typeface="Cambria Math"/>
                      </a:rPr>
                      <m:t>𝑏</m:t>
                    </m:r>
                    <m:r>
                      <a:rPr lang="de-DE" sz="1200" b="0" i="1" dirty="0" smtClean="0">
                        <a:latin typeface="Cambria Math"/>
                      </a:rPr>
                      <m:t>∈</m:t>
                    </m:r>
                    <m:r>
                      <a:rPr lang="de-DE" sz="1200" b="0" i="1" dirty="0" smtClean="0">
                        <a:latin typeface="Cambria Math"/>
                      </a:rPr>
                      <m:t>ℕ</m:t>
                    </m:r>
                    <m:r>
                      <a:rPr lang="de-DE" sz="1200" b="0" i="1" dirty="0" smtClean="0">
                        <a:latin typeface="Cambria Math"/>
                      </a:rPr>
                      <m:t>\</m:t>
                    </m:r>
                    <m:r>
                      <m:rPr>
                        <m:lit/>
                      </m:rPr>
                      <a:rPr lang="de-DE" sz="1200" b="0" i="1" dirty="0" smtClean="0">
                        <a:latin typeface="Cambria Math"/>
                      </a:rPr>
                      <m:t>{</m:t>
                    </m:r>
                    <m:r>
                      <a:rPr lang="de-DE" sz="1200" b="0" i="1" dirty="0" smtClean="0">
                        <a:latin typeface="Cambria Math"/>
                      </a:rPr>
                      <m:t>1} </m:t>
                    </m:r>
                  </m:oMath>
                </a14:m>
                <a:r>
                  <a:rPr lang="de-DE" sz="1200" dirty="0"/>
                  <a:t>mit </a:t>
                </a:r>
              </a:p>
              <a:p>
                <a14:m>
                  <m:oMath xmlns:m="http://schemas.openxmlformats.org/officeDocument/2006/math">
                    <m:r>
                      <a:rPr lang="de-DE" sz="1200" b="0" i="1" smtClean="0">
                        <a:latin typeface="Cambria Math"/>
                      </a:rPr>
                      <m:t>𝑎</m:t>
                    </m:r>
                    <m:r>
                      <a:rPr lang="de-DE" sz="1200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∏"/>
                        <m:limLoc m:val="subSup"/>
                        <m:supHide m:val="on"/>
                        <m:ctrlPr>
                          <a:rPr lang="de-DE" sz="1200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de-DE" sz="1200" b="0" i="1" smtClean="0">
                            <a:latin typeface="Cambria Math"/>
                          </a:rPr>
                          <m:t>𝑝</m:t>
                        </m:r>
                        <m:r>
                          <a:rPr lang="de-DE" sz="1200" b="0" i="1" smtClean="0">
                            <a:latin typeface="Cambria Math"/>
                          </a:rPr>
                          <m:t> ∈ </m:t>
                        </m:r>
                        <m:r>
                          <a:rPr lang="de-DE" sz="1200" b="0" i="1" smtClean="0">
                            <a:latin typeface="Cambria Math"/>
                          </a:rPr>
                          <m:t>ℙ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de-DE" sz="12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de-DE" sz="1200" b="0" i="1" smtClean="0">
                                <a:latin typeface="Cambria Math"/>
                              </a:rPr>
                              <m:t>𝑝</m:t>
                            </m:r>
                          </m:e>
                          <m:sup>
                            <m:sSub>
                              <m:sSubPr>
                                <m:ctrlPr>
                                  <a:rPr lang="de-DE" sz="1200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de-DE" sz="1200" i="1">
                                    <a:latin typeface="Cambria Math"/>
                                    <a:ea typeface="Cambria Math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de-DE" sz="1200" i="1">
                                    <a:latin typeface="Cambria Math"/>
                                    <a:ea typeface="Cambria Math"/>
                                  </a:rPr>
                                  <m:t>𝑝</m:t>
                                </m:r>
                              </m:sub>
                            </m:sSub>
                          </m:sup>
                        </m:sSup>
                      </m:e>
                    </m:nary>
                  </m:oMath>
                </a14:m>
                <a:r>
                  <a:rPr lang="de-DE" sz="1200" dirty="0" smtClean="0"/>
                  <a:t>und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1200" b="0" i="0" smtClean="0">
                        <a:latin typeface="Cambria Math"/>
                      </a:rPr>
                      <m:t>b</m:t>
                    </m:r>
                    <m:r>
                      <a:rPr lang="de-DE" sz="1200" i="1">
                        <a:latin typeface="Cambria Math"/>
                      </a:rPr>
                      <m:t>=</m:t>
                    </m:r>
                    <m:nary>
                      <m:naryPr>
                        <m:chr m:val="∏"/>
                        <m:limLoc m:val="subSup"/>
                        <m:supHide m:val="on"/>
                        <m:ctrlPr>
                          <a:rPr lang="de-DE" sz="12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de-DE" sz="1200" i="1">
                            <a:latin typeface="Cambria Math"/>
                          </a:rPr>
                          <m:t>𝑝</m:t>
                        </m:r>
                        <m:r>
                          <a:rPr lang="de-DE" sz="1200" i="1">
                            <a:latin typeface="Cambria Math"/>
                          </a:rPr>
                          <m:t> ∈ </m:t>
                        </m:r>
                        <m:r>
                          <a:rPr lang="de-DE" sz="1200" i="1">
                            <a:latin typeface="Cambria Math"/>
                          </a:rPr>
                          <m:t>ℙ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de-DE" sz="12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de-DE" sz="1200" i="1">
                                <a:latin typeface="Cambria Math"/>
                              </a:rPr>
                              <m:t>𝑝</m:t>
                            </m:r>
                          </m:e>
                          <m:sup>
                            <m:sSub>
                              <m:sSubPr>
                                <m:ctrlPr>
                                  <a:rPr lang="de-DE" sz="1200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de-DE" sz="1200" i="1">
                                    <a:latin typeface="Cambria Math"/>
                                    <a:ea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de-DE" sz="1200" i="1">
                                    <a:latin typeface="Cambria Math"/>
                                    <a:ea typeface="Cambria Math"/>
                                  </a:rPr>
                                  <m:t>𝑝</m:t>
                                </m:r>
                              </m:sub>
                            </m:sSub>
                          </m:sup>
                        </m:sSup>
                      </m:e>
                    </m:nary>
                  </m:oMath>
                </a14:m>
                <a:endParaRPr lang="de-DE" sz="1200" dirty="0"/>
              </a:p>
              <a:p>
                <a:r>
                  <a:rPr lang="de-DE" sz="1200" dirty="0"/>
                  <a:t>dann gelte </a:t>
                </a:r>
                <a14:m>
                  <m:oMath xmlns:m="http://schemas.openxmlformats.org/officeDocument/2006/math">
                    <m:r>
                      <a:rPr lang="de-DE" sz="1200" b="0" i="1" smtClean="0">
                        <a:latin typeface="Cambria Math"/>
                      </a:rPr>
                      <m:t>𝑎</m:t>
                    </m:r>
                    <m:r>
                      <a:rPr lang="de-DE" sz="1200" b="0" i="1" smtClean="0">
                        <a:latin typeface="Cambria Math"/>
                      </a:rPr>
                      <m:t> | </m:t>
                    </m:r>
                    <m:r>
                      <a:rPr lang="de-DE" sz="1200" b="0" i="1" smtClean="0">
                        <a:latin typeface="Cambria Math"/>
                      </a:rPr>
                      <m:t>𝑏</m:t>
                    </m:r>
                    <m:r>
                      <a:rPr lang="de-DE" sz="1200" b="0" i="1" smtClean="0">
                        <a:latin typeface="Cambria Math"/>
                      </a:rPr>
                      <m:t> ↔∀ </m:t>
                    </m:r>
                    <m:r>
                      <a:rPr lang="de-DE" sz="1200" b="0" i="1" smtClean="0">
                        <a:latin typeface="Cambria Math"/>
                        <a:ea typeface="Cambria Math"/>
                      </a:rPr>
                      <m:t>𝑝</m:t>
                    </m:r>
                    <m:r>
                      <a:rPr lang="de-DE" sz="12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de-DE" sz="1200" b="0" i="1" smtClean="0">
                        <a:latin typeface="Cambria Math"/>
                        <a:ea typeface="Cambria Math"/>
                      </a:rPr>
                      <m:t>ℙ</m:t>
                    </m:r>
                    <m:r>
                      <a:rPr lang="de-DE" sz="1200" b="0" i="1" smtClean="0">
                        <a:latin typeface="Cambria Math"/>
                        <a:ea typeface="Cambria Math"/>
                      </a:rPr>
                      <m:t> </m:t>
                    </m:r>
                    <m:sSub>
                      <m:sSubPr>
                        <m:ctrlPr>
                          <a:rPr lang="de-DE" sz="12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de-DE" sz="1200" i="1">
                            <a:latin typeface="Cambria Math"/>
                            <a:ea typeface="Cambria Math"/>
                          </a:rPr>
                          <m:t>𝑚</m:t>
                        </m:r>
                      </m:e>
                      <m:sub>
                        <m:r>
                          <a:rPr lang="de-DE" sz="1200" i="1">
                            <a:latin typeface="Cambria Math"/>
                            <a:ea typeface="Cambria Math"/>
                          </a:rPr>
                          <m:t>𝑝</m:t>
                        </m:r>
                      </m:sub>
                    </m:sSub>
                    <m:r>
                      <a:rPr lang="de-DE" sz="1200" b="0" i="1" smtClean="0">
                        <a:latin typeface="Cambria Math"/>
                        <a:ea typeface="Cambria Math"/>
                      </a:rPr>
                      <m:t>∈</m:t>
                    </m:r>
                    <m:sSub>
                      <m:sSubPr>
                        <m:ctrlPr>
                          <a:rPr lang="de-DE" sz="12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de-DE" sz="1200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  <m:sub>
                        <m:r>
                          <a:rPr lang="de-DE" sz="1200" b="0" i="1" smtClean="0">
                            <a:latin typeface="Cambria Math"/>
                            <a:ea typeface="Cambria Math"/>
                          </a:rPr>
                          <m:t>𝑝</m:t>
                        </m:r>
                      </m:sub>
                    </m:sSub>
                  </m:oMath>
                </a14:m>
                <a:endParaRPr lang="de-DE" sz="1200" b="1" u="sng" dirty="0" smtClean="0"/>
              </a:p>
              <a:p>
                <a:endParaRPr lang="de-DE" sz="1200" b="1" u="sng" dirty="0" smtClean="0"/>
              </a:p>
              <a:p>
                <a:r>
                  <a:rPr lang="de-DE" sz="1200" b="1" u="sng" dirty="0" smtClean="0"/>
                  <a:t>Erklärung </a:t>
                </a:r>
                <a:r>
                  <a:rPr lang="de-DE" sz="1200" b="1" u="sng" dirty="0"/>
                  <a:t>der Schreibweise:</a:t>
                </a:r>
              </a:p>
              <a:p>
                <a:pPr rtl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1200" b="0" i="1" smtClean="0">
                          <a:latin typeface="Cambria Math"/>
                        </a:rPr>
                        <m:t>𝑎</m:t>
                      </m:r>
                      <m:r>
                        <a:rPr lang="de-DE" sz="1200" b="0" i="1" smtClean="0">
                          <a:latin typeface="Cambria Math"/>
                        </a:rPr>
                        <m:t>=180=</m:t>
                      </m:r>
                      <m:sSup>
                        <m:sSupPr>
                          <m:ctrlPr>
                            <a:rPr lang="de-DE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de-DE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de-DE" sz="1200" b="0" i="1" smtClean="0">
                          <a:latin typeface="Cambria Math"/>
                        </a:rPr>
                        <m:t>∗</m:t>
                      </m:r>
                      <m:sSup>
                        <m:sSupPr>
                          <m:ctrlPr>
                            <a:rPr lang="de-DE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12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de-DE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de-DE" sz="1200" b="0" i="1" smtClean="0">
                          <a:latin typeface="Cambria Math"/>
                        </a:rPr>
                        <m:t>∗</m:t>
                      </m:r>
                      <m:sSup>
                        <m:sSupPr>
                          <m:ctrlPr>
                            <a:rPr lang="de-DE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1200" b="0" i="1" smtClean="0">
                              <a:latin typeface="Cambria Math"/>
                            </a:rPr>
                            <m:t>5</m:t>
                          </m:r>
                        </m:e>
                        <m:sup>
                          <m:r>
                            <a:rPr lang="de-DE" sz="1200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  <m:r>
                        <a:rPr lang="de-DE" sz="1200" b="0" i="1" smtClean="0">
                          <a:latin typeface="Cambria Math"/>
                        </a:rPr>
                        <m:t>∗</m:t>
                      </m:r>
                      <m:sSup>
                        <m:sSupPr>
                          <m:ctrlPr>
                            <a:rPr lang="de-DE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1200" b="0" i="1" smtClean="0">
                              <a:latin typeface="Cambria Math"/>
                            </a:rPr>
                            <m:t>7</m:t>
                          </m:r>
                        </m:e>
                        <m:sup>
                          <m:r>
                            <a:rPr lang="de-DE" sz="1200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de-DE" sz="1200" b="0" i="1" smtClean="0">
                          <a:latin typeface="Cambria Math"/>
                        </a:rPr>
                        <m:t>∗</m:t>
                      </m:r>
                      <m:sSup>
                        <m:sSupPr>
                          <m:ctrlPr>
                            <a:rPr lang="de-DE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1200" b="0" i="1" smtClean="0">
                              <a:latin typeface="Cambria Math"/>
                            </a:rPr>
                            <m:t>11</m:t>
                          </m:r>
                        </m:e>
                        <m:sup>
                          <m:r>
                            <a:rPr lang="de-DE" sz="1200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de-DE" sz="1200" dirty="0" smtClean="0"/>
              </a:p>
              <a:p>
                <a:pPr rtl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de-DE" sz="1200" b="0" i="1" smtClean="0">
                        <a:latin typeface="Cambria Math"/>
                      </a:rPr>
                      <m:t>𝑝</m:t>
                    </m:r>
                    <m:r>
                      <a:rPr lang="de-DE" sz="1200" b="0" i="1" smtClean="0">
                        <a:latin typeface="Cambria Math"/>
                      </a:rPr>
                      <m:t>=2</m:t>
                    </m:r>
                  </m:oMath>
                </a14:m>
                <a:r>
                  <a:rPr lang="de-DE" sz="1200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de-DE" sz="1200" b="0" i="1" smtClean="0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de-DE" sz="12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de-DE" sz="1200" b="0" i="1" smtClean="0">
                        <a:latin typeface="Cambria Math"/>
                      </a:rPr>
                      <m:t>=2</m:t>
                    </m:r>
                  </m:oMath>
                </a14:m>
                <a:endParaRPr lang="de-DE" sz="1200" b="0" dirty="0" smtClean="0"/>
              </a:p>
              <a:p>
                <a:pPr rtl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de-DE" sz="1200" b="0" i="1" smtClean="0">
                        <a:latin typeface="Cambria Math"/>
                      </a:rPr>
                      <m:t>𝑝</m:t>
                    </m:r>
                    <m:r>
                      <a:rPr lang="de-DE" sz="1200" b="0" i="1" smtClean="0">
                        <a:latin typeface="Cambria Math"/>
                      </a:rPr>
                      <m:t>=3</m:t>
                    </m:r>
                  </m:oMath>
                </a14:m>
                <a:r>
                  <a:rPr lang="de-DE" sz="1200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de-DE" sz="1200" b="0" i="1" smtClean="0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de-DE" sz="1200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de-DE" sz="1200" b="0" i="1" smtClean="0">
                        <a:latin typeface="Cambria Math"/>
                      </a:rPr>
                      <m:t>=2</m:t>
                    </m:r>
                  </m:oMath>
                </a14:m>
                <a:endParaRPr lang="de-DE" sz="1200" b="0" dirty="0" smtClean="0"/>
              </a:p>
              <a:p>
                <a:pPr rtl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de-DE" sz="1200" b="0" i="1" smtClean="0">
                        <a:latin typeface="Cambria Math"/>
                      </a:rPr>
                      <m:t>𝑝</m:t>
                    </m:r>
                    <m:r>
                      <a:rPr lang="de-DE" sz="1200" b="0" i="1" smtClean="0">
                        <a:latin typeface="Cambria Math"/>
                      </a:rPr>
                      <m:t>=5</m:t>
                    </m:r>
                  </m:oMath>
                </a14:m>
                <a:r>
                  <a:rPr lang="de-DE" sz="1200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de-DE" sz="1200" b="0" i="1" smtClean="0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de-DE" sz="1200" b="0" i="1" smtClean="0">
                            <a:latin typeface="Cambria Math"/>
                          </a:rPr>
                          <m:t>5</m:t>
                        </m:r>
                      </m:sub>
                    </m:sSub>
                    <m:r>
                      <a:rPr lang="de-DE" sz="1200" b="0" i="1" smtClean="0">
                        <a:latin typeface="Cambria Math"/>
                      </a:rPr>
                      <m:t>=1</m:t>
                    </m:r>
                  </m:oMath>
                </a14:m>
                <a:endParaRPr lang="de-DE" sz="1200" b="0" dirty="0" smtClean="0"/>
              </a:p>
              <a:p>
                <a:pPr rtl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de-DE" sz="1200" b="0" i="1" smtClean="0">
                        <a:latin typeface="Cambria Math"/>
                      </a:rPr>
                      <m:t>𝑝</m:t>
                    </m:r>
                    <m:r>
                      <a:rPr lang="de-DE" sz="1200" b="0" i="1" smtClean="0">
                        <a:latin typeface="Cambria Math"/>
                      </a:rPr>
                      <m:t>=7</m:t>
                    </m:r>
                  </m:oMath>
                </a14:m>
                <a:r>
                  <a:rPr lang="de-DE" sz="1200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de-DE" sz="1200" b="0" i="1" smtClean="0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de-DE" sz="1200" b="0" i="1" smtClean="0">
                            <a:latin typeface="Cambria Math"/>
                          </a:rPr>
                          <m:t>7</m:t>
                        </m:r>
                      </m:sub>
                    </m:sSub>
                    <m:r>
                      <a:rPr lang="de-DE" sz="1200" b="0" i="1" smtClean="0">
                        <a:latin typeface="Cambria Math"/>
                      </a:rPr>
                      <m:t>=0</m:t>
                    </m:r>
                  </m:oMath>
                </a14:m>
                <a:endParaRPr lang="de-DE" sz="1200" b="0" dirty="0" smtClean="0"/>
              </a:p>
              <a:p>
                <a:pPr rtl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de-DE" sz="1200" b="0" i="1" smtClean="0">
                        <a:latin typeface="Cambria Math"/>
                      </a:rPr>
                      <m:t>𝑝</m:t>
                    </m:r>
                    <m:r>
                      <a:rPr lang="de-DE" sz="1200" b="0" i="1" smtClean="0">
                        <a:latin typeface="Cambria Math"/>
                      </a:rPr>
                      <m:t>=11</m:t>
                    </m:r>
                  </m:oMath>
                </a14:m>
                <a:r>
                  <a:rPr lang="de-DE" sz="1200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de-DE" sz="1200" b="0" i="1" smtClean="0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de-DE" sz="1200" b="0" i="1" smtClean="0">
                            <a:latin typeface="Cambria Math"/>
                          </a:rPr>
                          <m:t>11</m:t>
                        </m:r>
                      </m:sub>
                    </m:sSub>
                    <m:r>
                      <a:rPr lang="de-DE" sz="1200" b="0" i="1" smtClean="0">
                        <a:latin typeface="Cambria Math"/>
                      </a:rPr>
                      <m:t>=0</m:t>
                    </m:r>
                  </m:oMath>
                </a14:m>
                <a:endParaRPr lang="de-DE" sz="1200" dirty="0"/>
              </a:p>
              <a:p>
                <a:pPr rtl="0">
                  <a:spcBef>
                    <a:spcPts val="0"/>
                  </a:spcBef>
                  <a:buNone/>
                </a:pPr>
                <a:endParaRPr lang="de-DE" sz="1200" dirty="0"/>
              </a:p>
              <a:p>
                <a:pPr rtl="0">
                  <a:spcBef>
                    <a:spcPts val="0"/>
                  </a:spcBef>
                  <a:buNone/>
                </a:pPr>
                <a:r>
                  <a:rPr lang="de-DE" sz="1200" b="1" u="sng" dirty="0"/>
                  <a:t>Beispiel:</a:t>
                </a:r>
              </a:p>
              <a:p>
                <a:pPr>
                  <a:spcBef>
                    <a:spcPts val="0"/>
                  </a:spcBef>
                  <a:buNone/>
                </a:pPr>
                <a:endParaRPr lang="de-DE" sz="1200" dirty="0" smtClean="0"/>
              </a:p>
              <a:p>
                <a:pPr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de-DE" sz="1200" b="0" i="1" smtClean="0">
                        <a:latin typeface="Cambria Math"/>
                      </a:rPr>
                      <m:t>𝑎</m:t>
                    </m:r>
                    <m:r>
                      <a:rPr lang="de-DE" sz="1200" b="0" i="1" smtClean="0">
                        <a:latin typeface="Cambria Math"/>
                      </a:rPr>
                      <m:t>=12=</m:t>
                    </m:r>
                    <m:sSup>
                      <m:sSupPr>
                        <m:ctrlPr>
                          <a:rPr lang="de-DE" sz="1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de-DE" sz="1200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de-DE" sz="12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1200" b="0" i="1" smtClean="0">
                        <a:latin typeface="Cambria Math"/>
                      </a:rPr>
                      <m:t>∗</m:t>
                    </m:r>
                    <m:sSup>
                      <m:sSupPr>
                        <m:ctrlPr>
                          <a:rPr lang="de-DE" sz="1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de-DE" sz="1200" b="0" i="1" smtClean="0">
                            <a:latin typeface="Cambria Math"/>
                          </a:rPr>
                          <m:t>3</m:t>
                        </m:r>
                      </m:e>
                      <m:sup>
                        <m:r>
                          <a:rPr lang="de-DE" sz="1200" b="0" i="1" smtClean="0">
                            <a:latin typeface="Cambria Math"/>
                          </a:rPr>
                          <m:t>1</m:t>
                        </m:r>
                      </m:sup>
                    </m:sSup>
                  </m:oMath>
                </a14:m>
                <a:r>
                  <a:rPr lang="de-DE" sz="1200" dirty="0" smtClean="0"/>
                  <a:t>	Exponenten </a:t>
                </a:r>
                <a14:m>
                  <m:oMath xmlns:m="http://schemas.openxmlformats.org/officeDocument/2006/math">
                    <m:r>
                      <a:rPr lang="de-DE" sz="1200" b="0" i="1" smtClean="0">
                        <a:latin typeface="Cambria Math"/>
                      </a:rPr>
                      <m:t>𝑎</m:t>
                    </m:r>
                    <m:r>
                      <a:rPr lang="de-DE" sz="1200" b="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de-DE" sz="1200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de-DE" sz="1200" dirty="0" smtClean="0"/>
                  <a:t> also teilbar</a:t>
                </a:r>
              </a:p>
              <a:p>
                <a14:m>
                  <m:oMath xmlns:m="http://schemas.openxmlformats.org/officeDocument/2006/math">
                    <m:r>
                      <a:rPr lang="de-DE" sz="1200" b="0" i="1" smtClean="0">
                        <a:latin typeface="Cambria Math"/>
                      </a:rPr>
                      <m:t>𝑏</m:t>
                    </m:r>
                    <m:r>
                      <a:rPr lang="de-DE" sz="1200" b="0" i="1" smtClean="0">
                        <a:latin typeface="Cambria Math"/>
                      </a:rPr>
                      <m:t>=36=</m:t>
                    </m:r>
                    <m:sSup>
                      <m:sSupPr>
                        <m:ctrlPr>
                          <a:rPr lang="de-DE" sz="1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de-DE" sz="1200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de-DE" sz="12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1200" b="0" i="1" smtClean="0">
                        <a:latin typeface="Cambria Math"/>
                      </a:rPr>
                      <m:t>∗</m:t>
                    </m:r>
                    <m:sSup>
                      <m:sSupPr>
                        <m:ctrlPr>
                          <a:rPr lang="de-DE" sz="1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de-DE" sz="1200" b="0" i="1" smtClean="0">
                            <a:latin typeface="Cambria Math"/>
                          </a:rPr>
                          <m:t>3</m:t>
                        </m:r>
                      </m:e>
                      <m:sup>
                        <m:r>
                          <a:rPr lang="de-DE" sz="12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sz="1200" dirty="0" smtClean="0"/>
                  <a:t>	Sind Exponenten </a:t>
                </a:r>
                <a14:m>
                  <m:oMath xmlns:m="http://schemas.openxmlformats.org/officeDocument/2006/math">
                    <m:r>
                      <a:rPr lang="de-DE" sz="1200" b="0" i="1" smtClean="0">
                        <a:latin typeface="Cambria Math"/>
                      </a:rPr>
                      <m:t>𝑎</m:t>
                    </m:r>
                    <m:r>
                      <a:rPr lang="de-DE" sz="1200" b="0" i="1" smtClean="0">
                        <a:latin typeface="Cambria Math"/>
                      </a:rPr>
                      <m:t>&gt;</m:t>
                    </m:r>
                    <m:r>
                      <a:rPr lang="de-DE" sz="1200" b="0" i="1" smtClean="0">
                        <a:latin typeface="Cambria Math"/>
                      </a:rPr>
                      <m:t>𝑏</m:t>
                    </m:r>
                    <m:r>
                      <m:rPr>
                        <m:nor/>
                      </m:rPr>
                      <a:rPr lang="de-DE" sz="1200">
                        <a:latin typeface="Cambria Math"/>
                      </a:rPr>
                      <m:t>, </m:t>
                    </m:r>
                    <m:r>
                      <m:rPr>
                        <m:nor/>
                      </m:rPr>
                      <a:rPr lang="de-DE" sz="1200">
                        <a:latin typeface="Cambria Math"/>
                      </a:rPr>
                      <m:t>dann</m:t>
                    </m:r>
                    <m:r>
                      <m:rPr>
                        <m:nor/>
                      </m:rPr>
                      <a:rPr lang="de-DE" sz="120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de-DE" sz="1200">
                        <a:latin typeface="Cambria Math"/>
                      </a:rPr>
                      <m:t>nicht</m:t>
                    </m:r>
                    <m:r>
                      <m:rPr>
                        <m:nor/>
                      </m:rPr>
                      <a:rPr lang="de-DE" sz="120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de-DE" sz="1200">
                        <a:latin typeface="Cambria Math"/>
                      </a:rPr>
                      <m:t>teilbar</m:t>
                    </m:r>
                  </m:oMath>
                </a14:m>
                <a:endParaRPr lang="de-DE" sz="1200" dirty="0"/>
              </a:p>
              <a:p>
                <a:pPr>
                  <a:spcBef>
                    <a:spcPts val="0"/>
                  </a:spcBef>
                  <a:buNone/>
                </a:pPr>
                <a:endParaRPr sz="1200" dirty="0"/>
              </a:p>
            </p:txBody>
          </p:sp>
        </mc:Choice>
        <mc:Fallback>
          <p:sp>
            <p:nvSpPr>
              <p:cNvPr id="79" name="Shape 79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00150"/>
                <a:ext cx="8229600" cy="3725699"/>
              </a:xfrm>
              <a:prstGeom prst="rect">
                <a:avLst/>
              </a:prstGeom>
              <a:blipFill rotWithShape="1">
                <a:blip r:embed="rId3"/>
                <a:stretch>
                  <a:fillRect l="-74" t="-114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539552" y="2067694"/>
            <a:ext cx="3312368" cy="57606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2400" dirty="0"/>
              <a:t>Der ggT und die PFZ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2" name="Shape 92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200150"/>
                <a:ext cx="8229600" cy="3725699"/>
              </a:xfrm>
              <a:prstGeom prst="rect">
                <a:avLst/>
              </a:prstGeom>
              <a:ln>
                <a:noFill/>
              </a:ln>
            </p:spPr>
            <p:txBody>
              <a:bodyPr lIns="91425" tIns="91425" rIns="91425" bIns="91425" anchor="t" anchorCtr="0">
                <a:noAutofit/>
              </a:bodyPr>
              <a:lstStyle/>
              <a:p>
                <a:pPr marL="0" marR="0" indent="0" algn="l" rtl="0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" sz="1200" i="1" dirty="0" smtClean="0">
                          <a:latin typeface="Cambria Math"/>
                        </a:rPr>
                        <m:t>𝑎</m:t>
                      </m:r>
                      <m:r>
                        <a:rPr lang="de" sz="1200" i="1" dirty="0" smtClean="0">
                          <a:latin typeface="Cambria Math"/>
                        </a:rPr>
                        <m:t>=180=	</m:t>
                      </m:r>
                      <m:sSup>
                        <m:sSupPr>
                          <m:ctrlPr>
                            <a:rPr lang="de-DE" sz="12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" sz="1200" i="1" dirty="0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de-DE" sz="12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de" sz="1200" i="1" dirty="0">
                          <a:latin typeface="Cambria Math"/>
                        </a:rPr>
                        <m:t>∗</m:t>
                      </m:r>
                      <m:sSup>
                        <m:sSupPr>
                          <m:ctrlPr>
                            <a:rPr lang="de-DE" sz="12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" sz="1200" i="1" dirty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de-DE" sz="1200" b="0" i="1" dirty="0" smtClean="0">
                              <a:solidFill>
                                <a:srgbClr val="92D05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de" sz="1200" i="1" dirty="0">
                          <a:latin typeface="Cambria Math"/>
                        </a:rPr>
                        <m:t>∗5</m:t>
                      </m:r>
                      <m:r>
                        <a:rPr lang="de" sz="1200" i="1" baseline="300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de" sz="1200" baseline="30000" dirty="0">
                  <a:solidFill>
                    <a:srgbClr val="FF0000"/>
                  </a:solidFill>
                </a:endParaRPr>
              </a:p>
              <a:p>
                <a:pPr marL="0" marR="0" indent="0" algn="l" rtl="0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" sz="1200" i="1" dirty="0" smtClean="0">
                          <a:latin typeface="Cambria Math"/>
                        </a:rPr>
                        <m:t>𝑏</m:t>
                      </m:r>
                      <m:r>
                        <a:rPr lang="de" sz="1200" i="1" dirty="0" smtClean="0">
                          <a:latin typeface="Cambria Math"/>
                        </a:rPr>
                        <m:t>=600=	</m:t>
                      </m:r>
                      <m:sSup>
                        <m:sSupPr>
                          <m:ctrlPr>
                            <a:rPr lang="de-DE" sz="12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" sz="1200" i="1" dirty="0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de-DE" sz="1200" b="0" i="1" dirty="0" smtClean="0">
                              <a:solidFill>
                                <a:srgbClr val="92D05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de" sz="1200" i="1" dirty="0">
                          <a:latin typeface="Cambria Math"/>
                        </a:rPr>
                        <m:t>∗</m:t>
                      </m:r>
                      <m:sSup>
                        <m:sSupPr>
                          <m:ctrlPr>
                            <a:rPr lang="de-DE" sz="12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" sz="1200" i="1" dirty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de-DE" sz="12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p>
                      </m:sSup>
                      <m:r>
                        <a:rPr lang="de" sz="1200" i="1" dirty="0">
                          <a:latin typeface="Cambria Math"/>
                        </a:rPr>
                        <m:t>∗</m:t>
                      </m:r>
                      <m:sSup>
                        <m:sSupPr>
                          <m:ctrlPr>
                            <a:rPr lang="de-DE" sz="12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" sz="1200" i="1" dirty="0">
                              <a:latin typeface="Cambria Math"/>
                            </a:rPr>
                            <m:t>5</m:t>
                          </m:r>
                        </m:e>
                        <m:sup>
                          <m:r>
                            <a:rPr lang="de-DE" sz="1200" b="0" i="1" dirty="0" smtClean="0">
                              <a:solidFill>
                                <a:srgbClr val="92D05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" sz="1200" baseline="30000" dirty="0">
                  <a:solidFill>
                    <a:srgbClr val="00B050"/>
                  </a:solidFill>
                </a:endParaRPr>
              </a:p>
              <a:p>
                <a:pPr marL="0" marR="0" indent="0" algn="l" rtl="0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" sz="1200" i="1" dirty="0" smtClean="0">
                          <a:latin typeface="Cambria Math"/>
                        </a:rPr>
                        <m:t>𝑘𝑔𝑉</m:t>
                      </m:r>
                      <m:r>
                        <a:rPr lang="de-DE" sz="1200" b="0" i="1" dirty="0" smtClean="0">
                          <a:latin typeface="Cambria Math"/>
                        </a:rPr>
                        <m:t>        </m:t>
                      </m:r>
                      <m:r>
                        <a:rPr lang="de" sz="1200" i="1" dirty="0" smtClean="0">
                          <a:latin typeface="Cambria Math"/>
                        </a:rPr>
                        <m:t>=	</m:t>
                      </m:r>
                      <m:sSup>
                        <m:sSupPr>
                          <m:ctrlPr>
                            <a:rPr lang="de-DE" sz="12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" sz="1200" i="1" dirty="0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de-DE" sz="1200" b="0" i="1" dirty="0" smtClean="0">
                              <a:solidFill>
                                <a:srgbClr val="92D05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de" sz="1200" i="1" dirty="0">
                          <a:latin typeface="Cambria Math"/>
                        </a:rPr>
                        <m:t>∗</m:t>
                      </m:r>
                      <m:sSup>
                        <m:sSupPr>
                          <m:ctrlPr>
                            <a:rPr lang="de-DE" sz="12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" sz="1200" i="1" dirty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de-DE" sz="1200" b="0" i="1" dirty="0" smtClean="0">
                              <a:solidFill>
                                <a:srgbClr val="92D05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de" sz="1200" i="1" dirty="0">
                          <a:latin typeface="Cambria Math"/>
                        </a:rPr>
                        <m:t>∗5</m:t>
                      </m:r>
                      <m:r>
                        <a:rPr lang="de" sz="1200" i="1" baseline="30000" dirty="0" smtClean="0">
                          <a:solidFill>
                            <a:srgbClr val="92D050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de" sz="1200" baseline="30000" dirty="0">
                  <a:solidFill>
                    <a:srgbClr val="00B050"/>
                  </a:solidFill>
                </a:endParaRPr>
              </a:p>
              <a:p>
                <a:pPr marL="0" marR="0" indent="0" algn="l" defTabSz="893763" rtl="0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" sz="1200" i="1" dirty="0" smtClean="0">
                          <a:latin typeface="Cambria Math"/>
                        </a:rPr>
                        <m:t>𝑔𝑔𝑇</m:t>
                      </m:r>
                      <m:r>
                        <a:rPr lang="de-DE" sz="1200" b="0" i="1" dirty="0" smtClean="0">
                          <a:latin typeface="Cambria Math"/>
                        </a:rPr>
                        <m:t>        </m:t>
                      </m:r>
                      <m:r>
                        <a:rPr lang="de" sz="1200" i="1" dirty="0" smtClean="0">
                          <a:latin typeface="Cambria Math"/>
                        </a:rPr>
                        <m:t>=	</m:t>
                      </m:r>
                      <m:sSup>
                        <m:sSupPr>
                          <m:ctrlPr>
                            <a:rPr lang="de-DE" sz="12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" sz="1200" i="1" dirty="0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de-DE" sz="12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de" sz="1200" i="1" dirty="0">
                          <a:latin typeface="Cambria Math"/>
                        </a:rPr>
                        <m:t>∗3</m:t>
                      </m:r>
                      <m:r>
                        <a:rPr lang="de" sz="1200" i="1" baseline="300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1</m:t>
                      </m:r>
                      <m:r>
                        <a:rPr lang="de" sz="1200" i="1" dirty="0">
                          <a:latin typeface="Cambria Math"/>
                        </a:rPr>
                        <m:t>∗5</m:t>
                      </m:r>
                      <m:r>
                        <a:rPr lang="de" sz="1200" i="1" baseline="300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de" sz="1200" baseline="30000" dirty="0">
                  <a:solidFill>
                    <a:srgbClr val="FF0000"/>
                  </a:solidFill>
                </a:endParaRPr>
              </a:p>
              <a:p>
                <a:pPr marL="0" marR="0" indent="0" algn="l" rtl="0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None/>
                </a:pPr>
                <a:r>
                  <a:rPr lang="de-DE" sz="1200" dirty="0"/>
                  <a:t>Seien </a:t>
                </a:r>
                <a14:m>
                  <m:oMath xmlns:m="http://schemas.openxmlformats.org/officeDocument/2006/math">
                    <m:r>
                      <a:rPr lang="de-DE" sz="1200" b="0" i="1" dirty="0" smtClean="0">
                        <a:latin typeface="Cambria Math"/>
                      </a:rPr>
                      <m:t>𝑎</m:t>
                    </m:r>
                    <m:r>
                      <a:rPr lang="de-DE" sz="1200" b="0" i="1" dirty="0" smtClean="0">
                        <a:latin typeface="Cambria Math"/>
                      </a:rPr>
                      <m:t>,</m:t>
                    </m:r>
                    <m:r>
                      <a:rPr lang="de-DE" sz="1200" b="0" i="1" dirty="0" smtClean="0">
                        <a:latin typeface="Cambria Math"/>
                      </a:rPr>
                      <m:t>𝑏</m:t>
                    </m:r>
                    <m:r>
                      <a:rPr lang="de-DE" sz="1200" b="0" i="1" dirty="0" smtClean="0">
                        <a:latin typeface="Cambria Math"/>
                      </a:rPr>
                      <m:t>∈</m:t>
                    </m:r>
                    <m:r>
                      <a:rPr lang="de-DE" sz="1200" b="0" i="1" dirty="0" smtClean="0">
                        <a:latin typeface="Cambria Math"/>
                      </a:rPr>
                      <m:t>ℕ</m:t>
                    </m:r>
                    <m:r>
                      <a:rPr lang="de-DE" sz="1200" b="0" i="1" dirty="0" smtClean="0">
                        <a:latin typeface="Cambria Math"/>
                      </a:rPr>
                      <m:t>\</m:t>
                    </m:r>
                    <m:d>
                      <m:dPr>
                        <m:begChr m:val="{"/>
                        <m:endChr m:val="}"/>
                        <m:ctrlPr>
                          <a:rPr lang="de-DE" sz="1200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de-DE" sz="1200" b="0" i="1" dirty="0" smtClean="0">
                            <a:latin typeface="Cambria Math"/>
                          </a:rPr>
                          <m:t>1</m:t>
                        </m:r>
                      </m:e>
                    </m:d>
                  </m:oMath>
                </a14:m>
                <a:r>
                  <a:rPr lang="de-DE" sz="1200" dirty="0" smtClean="0"/>
                  <a:t> </a:t>
                </a:r>
                <a:r>
                  <a:rPr lang="de-DE" sz="1200" dirty="0"/>
                  <a:t>mit </a:t>
                </a:r>
                <a14:m>
                  <m:oMath xmlns:m="http://schemas.openxmlformats.org/officeDocument/2006/math">
                    <m:r>
                      <a:rPr lang="de-DE" sz="1200" b="0" i="1" smtClean="0">
                        <a:latin typeface="Cambria Math"/>
                      </a:rPr>
                      <m:t>𝑎</m:t>
                    </m:r>
                    <m:r>
                      <a:rPr lang="de-DE" sz="1200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∏"/>
                        <m:subHide m:val="on"/>
                        <m:supHide m:val="on"/>
                        <m:ctrlPr>
                          <a:rPr lang="de-DE" sz="1200" b="0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de-DE" sz="12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de-DE" sz="1200" b="0" i="1" smtClean="0">
                                <a:latin typeface="Cambria Math"/>
                              </a:rPr>
                              <m:t>𝑝</m:t>
                            </m:r>
                          </m:e>
                          <m:sup>
                            <m:sSub>
                              <m:sSubPr>
                                <m:ctrlPr>
                                  <a:rPr lang="de-DE" sz="12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de-DE" sz="1200" b="0" i="1" smtClean="0">
                                    <a:latin typeface="Cambria Math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de-DE" sz="1200" b="0" i="1" smtClean="0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</m:sup>
                        </m:sSup>
                      </m:e>
                    </m:nary>
                    <m:r>
                      <a:rPr lang="de-DE" sz="12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de-DE" sz="1200" dirty="0" smtClean="0"/>
                  <a:t>und </a:t>
                </a:r>
                <a14:m>
                  <m:oMath xmlns:m="http://schemas.openxmlformats.org/officeDocument/2006/math">
                    <m:r>
                      <a:rPr lang="de-DE" sz="1200" b="0" i="1" smtClean="0">
                        <a:latin typeface="Cambria Math"/>
                      </a:rPr>
                      <m:t>𝑏</m:t>
                    </m:r>
                    <m:r>
                      <a:rPr lang="de-DE" sz="1200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∏"/>
                        <m:subHide m:val="on"/>
                        <m:supHide m:val="on"/>
                        <m:ctrlPr>
                          <a:rPr lang="de-DE" sz="1200" b="0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de-DE" sz="12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de-DE" sz="1200" b="0" i="1" smtClean="0">
                                <a:latin typeface="Cambria Math"/>
                              </a:rPr>
                              <m:t>𝑝</m:t>
                            </m:r>
                          </m:e>
                          <m:sup>
                            <m:sSub>
                              <m:sSubPr>
                                <m:ctrlPr>
                                  <a:rPr lang="de-DE" sz="12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de-DE" sz="12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de-DE" sz="1200" b="0" i="1" smtClean="0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</m:sup>
                        </m:sSup>
                      </m:e>
                    </m:nary>
                  </m:oMath>
                </a14:m>
                <a:endParaRPr lang="de-DE" sz="1200" dirty="0" smtClean="0"/>
              </a:p>
              <a:p>
                <a:pPr marL="0" marR="0" indent="0" algn="l" rtl="0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None/>
                </a:pPr>
                <a:r>
                  <a:rPr lang="de-DE" sz="1200" dirty="0" smtClean="0"/>
                  <a:t>Dann gilt </a:t>
                </a:r>
                <a14:m>
                  <m:oMath xmlns:m="http://schemas.openxmlformats.org/officeDocument/2006/math">
                    <m:r>
                      <a:rPr lang="de-DE" sz="1200" b="0" i="1" smtClean="0">
                        <a:latin typeface="Cambria Math"/>
                      </a:rPr>
                      <m:t>𝑔𝑔𝑇</m:t>
                    </m:r>
                    <m:d>
                      <m:dPr>
                        <m:ctrlPr>
                          <a:rPr lang="de-DE" sz="1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de-DE" sz="1200" b="0" i="1" smtClean="0">
                            <a:latin typeface="Cambria Math"/>
                          </a:rPr>
                          <m:t>𝑎</m:t>
                        </m:r>
                        <m:r>
                          <a:rPr lang="de-DE" sz="1200" b="0" i="1" smtClean="0">
                            <a:latin typeface="Cambria Math"/>
                          </a:rPr>
                          <m:t>,</m:t>
                        </m:r>
                        <m:r>
                          <a:rPr lang="de-DE" sz="1200" b="0" i="1" smtClean="0">
                            <a:latin typeface="Cambria Math"/>
                          </a:rPr>
                          <m:t>𝑏</m:t>
                        </m:r>
                      </m:e>
                    </m:d>
                    <m:r>
                      <a:rPr lang="de-DE" sz="1200" b="0" i="1" smtClean="0">
                        <a:latin typeface="Cambria Math"/>
                      </a:rPr>
                      <m:t>= </m:t>
                    </m:r>
                    <m:nary>
                      <m:naryPr>
                        <m:chr m:val="∏"/>
                        <m:subHide m:val="on"/>
                        <m:supHide m:val="on"/>
                        <m:ctrlPr>
                          <a:rPr lang="de-DE" sz="1200" b="0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de-DE" sz="12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de-DE" sz="1200" b="0" i="1" smtClean="0">
                                <a:latin typeface="Cambria Math"/>
                              </a:rPr>
                              <m:t>𝑝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de-DE" sz="1200" b="0" i="0" smtClean="0">
                                <a:latin typeface="Cambria Math"/>
                              </a:rPr>
                              <m:t>min</m:t>
                            </m:r>
                            <m:r>
                              <a:rPr lang="de-DE" sz="1200" b="0" i="1" smtClean="0">
                                <a:latin typeface="Cambria Math"/>
                              </a:rPr>
                              <m:t>⁡(</m:t>
                            </m:r>
                            <m:sSub>
                              <m:sSubPr>
                                <m:ctrlPr>
                                  <a:rPr lang="de-DE" sz="12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de-DE" sz="1200" b="0" i="1" smtClean="0">
                                    <a:latin typeface="Cambria Math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de-DE" sz="1200" b="0" i="1" smtClean="0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  <m:r>
                              <a:rPr lang="de-DE" sz="1200" b="0" i="1" smtClean="0">
                                <a:latin typeface="Cambria Math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de-DE" sz="12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de-DE" sz="12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de-DE" sz="1200" b="0" i="1" smtClean="0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  <m:r>
                              <a:rPr lang="de-DE" sz="1200" b="0" i="1" smtClean="0">
                                <a:latin typeface="Cambria Math"/>
                              </a:rPr>
                              <m:t>)</m:t>
                            </m:r>
                          </m:sup>
                        </m:sSup>
                      </m:e>
                    </m:nary>
                  </m:oMath>
                </a14:m>
                <a:endParaRPr lang="de-DE" sz="1200" b="1" baseline="30000" dirty="0" smtClean="0"/>
              </a:p>
              <a:p>
                <a:pPr marL="0" marR="0" indent="0" algn="l" rtl="0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None/>
                </a:pPr>
                <a:endParaRPr lang="de-DE" sz="1200" b="1" baseline="30000" dirty="0"/>
              </a:p>
              <a:p>
                <a:pPr marL="0" marR="0" indent="0" algn="l" rtl="0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None/>
                </a:pPr>
                <a:r>
                  <a:rPr lang="de-DE" sz="1200" b="1" u="sng" dirty="0"/>
                  <a:t>Beweis:</a:t>
                </a:r>
                <a:r>
                  <a:rPr lang="de-DE" sz="1200" dirty="0"/>
                  <a:t>	</a:t>
                </a:r>
                <a:r>
                  <a:rPr lang="de-DE" sz="1200" dirty="0" smtClean="0"/>
                  <a:t>(1) </a:t>
                </a:r>
                <a14:m>
                  <m:oMath xmlns:m="http://schemas.openxmlformats.org/officeDocument/2006/math">
                    <m:r>
                      <a:rPr lang="de-DE" sz="1200" b="0" i="1" smtClean="0">
                        <a:latin typeface="Cambria Math"/>
                      </a:rPr>
                      <m:t>𝑔</m:t>
                    </m:r>
                    <m:r>
                      <a:rPr lang="de-DE" sz="1200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∏"/>
                        <m:subHide m:val="on"/>
                        <m:supHide m:val="on"/>
                        <m:ctrlPr>
                          <a:rPr lang="de-DE" sz="1200" b="0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de-DE" sz="12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de-DE" sz="1200" b="0" i="1" smtClean="0">
                                <a:latin typeface="Cambria Math"/>
                              </a:rPr>
                              <m:t>𝑝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de-DE" sz="1200" b="0" i="0" smtClean="0">
                                <a:latin typeface="Cambria Math"/>
                              </a:rPr>
                              <m:t>m</m:t>
                            </m:r>
                            <m:r>
                              <a:rPr lang="de-DE" sz="1200" b="0" i="1" smtClean="0">
                                <a:latin typeface="Cambria Math"/>
                              </a:rPr>
                              <m:t>𝑖𝑛</m:t>
                            </m:r>
                            <m:r>
                              <a:rPr lang="de-DE" sz="1200" b="0" i="1" smtClean="0">
                                <a:latin typeface="Cambria Math"/>
                              </a:rPr>
                              <m:t>⁡(</m:t>
                            </m:r>
                            <m:sSub>
                              <m:sSubPr>
                                <m:ctrlPr>
                                  <a:rPr lang="de-DE" sz="12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de-DE" sz="1200" b="0" i="1" smtClean="0">
                                    <a:latin typeface="Cambria Math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de-DE" sz="1200" b="0" i="1" smtClean="0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  <m:r>
                              <a:rPr lang="de-DE" sz="1200" b="0" i="1" smtClean="0">
                                <a:latin typeface="Cambria Math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de-DE" sz="12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de-DE" sz="12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de-DE" sz="1200" b="0" i="1" smtClean="0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  <m:r>
                              <a:rPr lang="de-DE" sz="1200" b="0" i="1" smtClean="0">
                                <a:latin typeface="Cambria Math"/>
                              </a:rPr>
                              <m:t>)</m:t>
                            </m:r>
                          </m:sup>
                        </m:sSup>
                        <m:r>
                          <a:rPr lang="de-DE" sz="1200" b="0" i="1" smtClean="0">
                            <a:latin typeface="Cambria Math"/>
                          </a:rPr>
                          <m:t>∈</m:t>
                        </m:r>
                        <m:r>
                          <a:rPr lang="de-DE" sz="1200" b="0" i="1" smtClean="0">
                            <a:latin typeface="Cambria Math"/>
                          </a:rPr>
                          <m:t>𝑇</m:t>
                        </m:r>
                        <m:d>
                          <m:dPr>
                            <m:ctrlPr>
                              <a:rPr lang="de-DE" sz="12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de-DE" sz="1200" b="0" i="1" smtClean="0">
                                <a:latin typeface="Cambria Math"/>
                              </a:rPr>
                              <m:t>𝑎</m:t>
                            </m:r>
                          </m:e>
                        </m:d>
                        <m:r>
                          <a:rPr lang="de-DE" sz="1200" b="0" i="1" smtClean="0">
                            <a:latin typeface="Cambria Math"/>
                          </a:rPr>
                          <m:t>∩</m:t>
                        </m:r>
                        <m:r>
                          <a:rPr lang="de-DE" sz="1200" b="0" i="1" smtClean="0">
                            <a:latin typeface="Cambria Math"/>
                          </a:rPr>
                          <m:t>𝑇</m:t>
                        </m:r>
                        <m:r>
                          <a:rPr lang="de-DE" sz="1200" b="0" i="1" smtClean="0">
                            <a:latin typeface="Cambria Math"/>
                          </a:rPr>
                          <m:t>(</m:t>
                        </m:r>
                        <m:r>
                          <a:rPr lang="de-DE" sz="1200" b="0" i="1" smtClean="0">
                            <a:latin typeface="Cambria Math"/>
                          </a:rPr>
                          <m:t>𝑏</m:t>
                        </m:r>
                        <m:r>
                          <a:rPr lang="de-DE" sz="1200" b="0" i="1" smtClean="0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de-DE" sz="1200" b="0" dirty="0" smtClean="0"/>
              </a:p>
              <a:p>
                <a:pPr marL="0" marR="0" indent="0" algn="l" rtl="0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None/>
                </a:pPr>
                <a:r>
                  <a:rPr lang="de" sz="1200" dirty="0" smtClean="0"/>
                  <a:t>	(2) </a:t>
                </a:r>
                <a14:m>
                  <m:oMath xmlns:m="http://schemas.openxmlformats.org/officeDocument/2006/math">
                    <m:r>
                      <a:rPr lang="de-DE" sz="1200" b="0" i="1" smtClean="0">
                        <a:latin typeface="Cambria Math"/>
                      </a:rPr>
                      <m:t>𝑔</m:t>
                    </m:r>
                    <m:r>
                      <a:rPr lang="de-DE" sz="1200" b="0" i="1" smtClean="0">
                        <a:latin typeface="Cambria Math"/>
                      </a:rPr>
                      <m:t> </m:t>
                    </m:r>
                    <m:r>
                      <a:rPr lang="de-DE" sz="1200" b="0" i="1" smtClean="0">
                        <a:latin typeface="Cambria Math"/>
                      </a:rPr>
                      <m:t>𝑖𝑠𝑡</m:t>
                    </m:r>
                    <m:r>
                      <a:rPr lang="de-DE" sz="1200" b="0" i="1" smtClean="0">
                        <a:latin typeface="Cambria Math"/>
                      </a:rPr>
                      <m:t> </m:t>
                    </m:r>
                    <m:r>
                      <a:rPr lang="de-DE" sz="1200" b="0" i="1" smtClean="0">
                        <a:latin typeface="Cambria Math"/>
                      </a:rPr>
                      <m:t>𝑔𝑔𝑇</m:t>
                    </m:r>
                    <m:r>
                      <a:rPr lang="de-DE" sz="1200" b="0" i="1" smtClean="0">
                        <a:latin typeface="Cambria Math"/>
                      </a:rPr>
                      <m:t>(</m:t>
                    </m:r>
                    <m:r>
                      <a:rPr lang="de-DE" sz="1200" b="0" i="1" smtClean="0">
                        <a:latin typeface="Cambria Math"/>
                      </a:rPr>
                      <m:t>𝑎</m:t>
                    </m:r>
                    <m:r>
                      <a:rPr lang="de-DE" sz="1200" b="0" i="1" smtClean="0">
                        <a:latin typeface="Cambria Math"/>
                      </a:rPr>
                      <m:t>,</m:t>
                    </m:r>
                    <m:r>
                      <a:rPr lang="de-DE" sz="1200" b="0" i="1" smtClean="0">
                        <a:latin typeface="Cambria Math"/>
                      </a:rPr>
                      <m:t>𝑏</m:t>
                    </m:r>
                    <m:r>
                      <a:rPr lang="de-DE" sz="1200" b="0" i="1" smtClean="0">
                        <a:latin typeface="Cambria Math"/>
                      </a:rPr>
                      <m:t>)</m:t>
                    </m:r>
                  </m:oMath>
                </a14:m>
                <a:endParaRPr lang="de" sz="1200" dirty="0" smtClean="0"/>
              </a:p>
              <a:p>
                <a:pPr marL="0" marR="0" indent="0" algn="l" rtl="0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1200" i="1">
                          <a:latin typeface="Cambria Math"/>
                        </a:rPr>
                        <m:t>𝑘𝑔𝑉</m:t>
                      </m:r>
                      <m:d>
                        <m:dPr>
                          <m:ctrlPr>
                            <a:rPr lang="de-DE" sz="12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de-DE" sz="1200" i="1">
                              <a:latin typeface="Cambria Math"/>
                            </a:rPr>
                            <m:t>𝑎</m:t>
                          </m:r>
                          <m:r>
                            <a:rPr lang="de-DE" sz="1200" i="1">
                              <a:latin typeface="Cambria Math"/>
                            </a:rPr>
                            <m:t>,</m:t>
                          </m:r>
                          <m:r>
                            <a:rPr lang="de-DE" sz="1200" i="1"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de-DE" sz="1200" i="1">
                          <a:latin typeface="Cambria Math"/>
                        </a:rPr>
                        <m:t>=</m:t>
                      </m:r>
                      <m:nary>
                        <m:naryPr>
                          <m:chr m:val="∏"/>
                          <m:subHide m:val="on"/>
                          <m:supHide m:val="on"/>
                          <m:ctrlPr>
                            <a:rPr lang="de-DE" sz="1200" i="1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de-DE" sz="1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de-DE" sz="1200" i="1">
                                  <a:latin typeface="Cambria Math"/>
                                </a:rPr>
                                <m:t>𝑝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de-DE" sz="1200" i="1">
                                  <a:latin typeface="Cambria Math"/>
                                </a:rPr>
                                <m:t>m</m:t>
                              </m:r>
                              <m:r>
                                <a:rPr lang="de-DE" sz="1200" b="0" i="1" smtClean="0">
                                  <a:latin typeface="Cambria Math"/>
                                </a:rPr>
                                <m:t>𝑎𝑥</m:t>
                              </m:r>
                              <m:r>
                                <a:rPr lang="de-DE" sz="1200" i="1">
                                  <a:latin typeface="Cambria Math"/>
                                </a:rPr>
                                <m:t>⁡(</m:t>
                              </m:r>
                              <m:sSub>
                                <m:sSubPr>
                                  <m:ctrlPr>
                                    <a:rPr lang="de-DE" sz="1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de-DE" sz="1200" i="1"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de-DE" sz="1200" i="1"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de-DE" sz="1200" i="1">
                                  <a:latin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de-DE" sz="1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de-DE" sz="1200" i="1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de-DE" sz="1200" i="1"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de-DE" sz="1200" i="1">
                                  <a:latin typeface="Cambria Math"/>
                                </a:rPr>
                                <m:t>)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de-DE" sz="1200" i="1" dirty="0">
                  <a:latin typeface="Cambria Math"/>
                </a:endParaRPr>
              </a:p>
              <a:p>
                <a:pPr marL="0" marR="0" indent="0" algn="l" rtl="0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1200" b="0" i="1" smtClean="0">
                          <a:latin typeface="Cambria Math"/>
                        </a:rPr>
                        <m:t>𝑔𝑔𝑇</m:t>
                      </m:r>
                      <m:d>
                        <m:dPr>
                          <m:ctrlPr>
                            <a:rPr lang="de-DE" sz="1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de-DE" sz="12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de-DE" sz="1200" b="0" i="1" smtClean="0">
                              <a:latin typeface="Cambria Math"/>
                            </a:rPr>
                            <m:t>,</m:t>
                          </m:r>
                          <m:r>
                            <a:rPr lang="de-DE" sz="1200" b="0" i="1" smtClean="0"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de-DE" sz="1200" b="0" i="1" smtClean="0">
                          <a:latin typeface="Cambria Math"/>
                        </a:rPr>
                        <m:t>∗</m:t>
                      </m:r>
                      <m:r>
                        <a:rPr lang="de-DE" sz="1200" b="0" i="1" smtClean="0">
                          <a:latin typeface="Cambria Math"/>
                        </a:rPr>
                        <m:t>𝑘𝑔𝑉</m:t>
                      </m:r>
                      <m:d>
                        <m:dPr>
                          <m:ctrlPr>
                            <a:rPr lang="de-DE" sz="1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de-DE" sz="12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de-DE" sz="1200" b="0" i="1" smtClean="0">
                              <a:latin typeface="Cambria Math"/>
                            </a:rPr>
                            <m:t>,</m:t>
                          </m:r>
                          <m:r>
                            <a:rPr lang="de-DE" sz="1200" b="0" i="1" smtClean="0">
                              <a:latin typeface="Cambria Math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lang="de-DE" sz="1200" b="0" i="1" dirty="0" smtClean="0">
                  <a:latin typeface="Cambria Math"/>
                </a:endParaRPr>
              </a:p>
              <a:p>
                <a:pPr marL="0" marR="0" indent="0" algn="l" rtl="0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1200" b="0" i="0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∏"/>
                          <m:subHide m:val="on"/>
                          <m:supHide m:val="on"/>
                          <m:ctrlPr>
                            <a:rPr lang="de-DE" sz="1200" i="1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de-DE" sz="1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de-DE" sz="1200" i="1">
                                  <a:latin typeface="Cambria Math"/>
                                </a:rPr>
                                <m:t>𝑝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de-DE" sz="1200" i="1">
                                  <a:latin typeface="Cambria Math"/>
                                </a:rPr>
                                <m:t>min</m:t>
                              </m:r>
                              <m:r>
                                <a:rPr lang="de-DE" sz="1200" i="1">
                                  <a:latin typeface="Cambria Math"/>
                                </a:rPr>
                                <m:t>⁡(</m:t>
                              </m:r>
                              <m:sSub>
                                <m:sSubPr>
                                  <m:ctrlPr>
                                    <a:rPr lang="de-DE" sz="1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de-DE" sz="1200" i="1"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de-DE" sz="1200" i="1"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de-DE" sz="1200" i="1">
                                  <a:latin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de-DE" sz="1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de-DE" sz="1200" i="1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de-DE" sz="1200" i="1"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de-DE" sz="1200" i="1">
                                  <a:latin typeface="Cambria Math"/>
                                </a:rPr>
                                <m:t>)</m:t>
                              </m:r>
                            </m:sup>
                          </m:sSup>
                        </m:e>
                      </m:nary>
                      <m:nary>
                        <m:naryPr>
                          <m:chr m:val="∏"/>
                          <m:subHide m:val="on"/>
                          <m:supHide m:val="on"/>
                          <m:ctrlPr>
                            <a:rPr lang="de-DE" sz="1200" i="1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de-DE" sz="1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de-DE" sz="1200" i="1">
                                  <a:latin typeface="Cambria Math"/>
                                </a:rPr>
                                <m:t>𝑝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de-DE" sz="1200">
                                  <a:latin typeface="Cambria Math"/>
                                </a:rPr>
                                <m:t>m</m:t>
                              </m:r>
                              <m:r>
                                <m:rPr>
                                  <m:sty m:val="p"/>
                                </m:rPr>
                                <a:rPr lang="de-DE" sz="1200" b="0" i="0" smtClean="0">
                                  <a:latin typeface="Cambria Math"/>
                                </a:rPr>
                                <m:t>a</m:t>
                              </m:r>
                              <m:r>
                                <a:rPr lang="de-DE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de-DE" sz="1200" i="1">
                                  <a:latin typeface="Cambria Math"/>
                                </a:rPr>
                                <m:t>⁡(</m:t>
                              </m:r>
                              <m:sSub>
                                <m:sSubPr>
                                  <m:ctrlPr>
                                    <a:rPr lang="de-DE" sz="1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de-DE" sz="1200" i="1"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de-DE" sz="1200" i="1"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de-DE" sz="1200" i="1">
                                  <a:latin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de-DE" sz="1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de-DE" sz="1200" i="1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de-DE" sz="1200" i="1"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de-DE" sz="1200" i="1">
                                  <a:latin typeface="Cambria Math"/>
                                </a:rPr>
                                <m:t>)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de" sz="1200" dirty="0" smtClean="0"/>
              </a:p>
              <a:p>
                <a:pPr>
                  <a:spcBef>
                    <a:spcPts val="6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∏"/>
                          <m:subHide m:val="on"/>
                          <m:supHide m:val="on"/>
                          <m:ctrlPr>
                            <a:rPr lang="de-DE" sz="1200" i="1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de-DE" sz="1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de-DE" sz="1200" i="1">
                                  <a:latin typeface="Cambria Math"/>
                                </a:rPr>
                                <m:t>𝑝</m:t>
                              </m:r>
                            </m:e>
                            <m:sup>
                              <m:func>
                                <m:funcPr>
                                  <m:ctrlPr>
                                    <a:rPr lang="de-DE" sz="1200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de-DE" sz="1200" i="1">
                                      <a:latin typeface="Cambria Math"/>
                                    </a:rPr>
                                    <m:t>min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de-DE" sz="12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de-DE" sz="12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de-DE" sz="1200" i="1">
                                              <a:latin typeface="Cambria Math"/>
                                            </a:rPr>
                                            <m:t>𝑚</m:t>
                                          </m:r>
                                        </m:e>
                                        <m:sub>
                                          <m:r>
                                            <a:rPr lang="de-DE" sz="1200" i="1">
                                              <a:latin typeface="Cambria Math"/>
                                            </a:rPr>
                                            <m:t>𝑝</m:t>
                                          </m:r>
                                        </m:sub>
                                      </m:sSub>
                                      <m:r>
                                        <a:rPr lang="de-DE" sz="1200" i="1">
                                          <a:latin typeface="Cambria Math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de-DE" sz="12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de-DE" sz="1200" i="1">
                                              <a:latin typeface="Cambria Math"/>
                                            </a:rPr>
                                            <m:t>𝑛</m:t>
                                          </m:r>
                                        </m:e>
                                        <m:sub>
                                          <m:r>
                                            <a:rPr lang="de-DE" sz="1200" i="1">
                                              <a:latin typeface="Cambria Math"/>
                                            </a:rPr>
                                            <m:t>𝑝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  <m:r>
                                <a:rPr lang="de-DE" sz="12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de-DE" sz="1200" b="0" i="1" smtClean="0">
                                  <a:latin typeface="Cambria Math"/>
                                </a:rPr>
                                <m:t>max</m:t>
                              </m:r>
                              <m:r>
                                <a:rPr lang="de-DE" sz="1200" b="0" i="1" smtClean="0">
                                  <a:latin typeface="Cambria Math"/>
                                </a:rPr>
                                <m:t>⁡(</m:t>
                              </m:r>
                              <m:sSub>
                                <m:sSubPr>
                                  <m:ctrlPr>
                                    <a:rPr lang="de-DE" sz="12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de-DE" sz="1200" b="0" i="1" smtClean="0"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de-DE" sz="1200" b="0" i="1" smtClean="0"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de-DE" sz="1200" b="0" i="1" smtClean="0">
                                  <a:latin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de-DE" sz="12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de-DE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de-DE" sz="1200" b="0" i="1" smtClean="0"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de-DE" sz="1200" b="0" i="1" smtClean="0">
                                  <a:latin typeface="Cambria Math"/>
                                </a:rPr>
                                <m:t>)</m:t>
                              </m:r>
                            </m:sup>
                          </m:sSup>
                          <m:r>
                            <a:rPr lang="de-DE" sz="1200" b="0" i="1" smtClean="0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chr m:val="∏"/>
                              <m:subHide m:val="on"/>
                              <m:supHide m:val="on"/>
                              <m:ctrlPr>
                                <a:rPr lang="de-DE" sz="1200" b="0" i="1" smtClean="0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de-DE" sz="12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de-DE" sz="1200" b="0" i="1" smtClean="0">
                                      <a:latin typeface="Cambria Math"/>
                                    </a:rPr>
                                    <m:t>𝑝</m:t>
                                  </m:r>
                                </m:e>
                                <m:sup>
                                  <m:sSub>
                                    <m:sSubPr>
                                      <m:ctrlPr>
                                        <a:rPr lang="de-DE" sz="12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1200" b="0" i="1" smtClean="0">
                                          <a:latin typeface="Cambria Math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de-DE" sz="1200" b="0" i="1" smtClean="0">
                                          <a:latin typeface="Cambria Math"/>
                                        </a:rPr>
                                        <m:t>𝑝</m:t>
                                      </m:r>
                                    </m:sub>
                                  </m:sSub>
                                  <m:r>
                                    <a:rPr lang="de-DE" sz="1200" b="0" i="1" smtClean="0">
                                      <a:latin typeface="Cambria Math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de-DE" sz="12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1200" b="0" i="1" smtClean="0">
                                          <a:latin typeface="Cambria Math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de-DE" sz="1200" b="0" i="1" smtClean="0">
                                          <a:latin typeface="Cambria Math"/>
                                        </a:rPr>
                                        <m:t>𝑝</m:t>
                                      </m:r>
                                    </m:sub>
                                  </m:sSub>
                                </m:sup>
                              </m:sSup>
                              <m:r>
                                <a:rPr lang="de-DE" sz="1200" b="0" i="1" smtClean="0">
                                  <a:latin typeface="Cambria Math"/>
                                </a:rPr>
                                <m:t>=</m:t>
                              </m:r>
                              <m:nary>
                                <m:naryPr>
                                  <m:chr m:val="∏"/>
                                  <m:subHide m:val="on"/>
                                  <m:supHide m:val="on"/>
                                  <m:ctrlPr>
                                    <a:rPr lang="de-DE" sz="1200" b="0" i="1" smtClean="0">
                                      <a:latin typeface="Cambria Math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de-DE" sz="1200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DE" sz="1200" b="0" i="1" smtClean="0">
                                          <a:latin typeface="Cambria Math"/>
                                        </a:rPr>
                                        <m:t>𝑝</m:t>
                                      </m:r>
                                    </m:e>
                                    <m:sup>
                                      <m:sSub>
                                        <m:sSubPr>
                                          <m:ctrlPr>
                                            <a:rPr lang="de-DE" sz="1200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de-DE" sz="1200" b="0" i="1" smtClean="0">
                                              <a:latin typeface="Cambria Math"/>
                                            </a:rPr>
                                            <m:t>𝑚</m:t>
                                          </m:r>
                                        </m:e>
                                        <m:sub>
                                          <m:r>
                                            <a:rPr lang="de-DE" sz="1200" b="0" i="1" smtClean="0">
                                              <a:latin typeface="Cambria Math"/>
                                            </a:rPr>
                                            <m:t>𝑝</m:t>
                                          </m:r>
                                        </m:sub>
                                      </m:sSub>
                                    </m:sup>
                                  </m:sSup>
                                  <m:r>
                                    <a:rPr lang="de-DE" sz="1200" b="0" i="1" smtClean="0">
                                      <a:latin typeface="Cambria Math"/>
                                    </a:rPr>
                                    <m:t>∗</m:t>
                                  </m:r>
                                  <m:nary>
                                    <m:naryPr>
                                      <m:chr m:val="∏"/>
                                      <m:subHide m:val="on"/>
                                      <m:supHide m:val="on"/>
                                      <m:ctrlPr>
                                        <a:rPr lang="de-DE" sz="1200" b="0" i="1" smtClean="0">
                                          <a:latin typeface="Cambria Math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sSup>
                                        <m:sSupPr>
                                          <m:ctrlPr>
                                            <a:rPr lang="de-DE" sz="1200" b="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de-DE" sz="1200" b="0" i="1" smtClean="0">
                                              <a:latin typeface="Cambria Math"/>
                                            </a:rPr>
                                            <m:t>𝑝</m:t>
                                          </m:r>
                                        </m:e>
                                        <m:sup>
                                          <m:sSub>
                                            <m:sSubPr>
                                              <m:ctrlPr>
                                                <a:rPr lang="de-DE" sz="1200" b="0" i="1" smtClean="0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de-DE" sz="1200" b="0" i="1" smtClean="0">
                                                  <a:latin typeface="Cambria Math"/>
                                                </a:rPr>
                                                <m:t>𝑛</m:t>
                                              </m:r>
                                            </m:e>
                                            <m:sub>
                                              <m:r>
                                                <a:rPr lang="de-DE" sz="1200" b="0" i="1" smtClean="0">
                                                  <a:latin typeface="Cambria Math"/>
                                                </a:rPr>
                                                <m:t>𝑝</m:t>
                                              </m:r>
                                            </m:sub>
                                          </m:sSub>
                                        </m:sup>
                                      </m:sSup>
                                      <m:r>
                                        <a:rPr lang="de-DE" sz="1200" b="0" i="1" smtClean="0">
                                          <a:latin typeface="Cambria Math"/>
                                        </a:rPr>
                                        <m:t>=</m:t>
                                      </m:r>
                                      <m:r>
                                        <a:rPr lang="de-DE" sz="1200" b="0" i="1" smtClean="0">
                                          <a:latin typeface="Cambria Math"/>
                                        </a:rPr>
                                        <m:t>𝑎</m:t>
                                      </m:r>
                                      <m:r>
                                        <a:rPr lang="de-DE" sz="1200" b="0" i="1" smtClean="0">
                                          <a:latin typeface="Cambria Math"/>
                                        </a:rPr>
                                        <m:t>∗</m:t>
                                      </m:r>
                                      <m:r>
                                        <a:rPr lang="de-DE" sz="1200" b="0" i="1" smtClean="0"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</m:nary>
                                </m:e>
                              </m:nary>
                            </m:e>
                          </m:nary>
                        </m:e>
                      </m:nary>
                    </m:oMath>
                  </m:oMathPara>
                </a14:m>
                <a:endParaRPr lang="de" sz="1200" dirty="0"/>
              </a:p>
            </p:txBody>
          </p:sp>
        </mc:Choice>
        <mc:Fallback>
          <p:sp>
            <p:nvSpPr>
              <p:cNvPr id="92" name="Shape 9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00150"/>
                <a:ext cx="8229600" cy="3725699"/>
              </a:xfrm>
              <a:prstGeom prst="rect">
                <a:avLst/>
              </a:prstGeom>
              <a:blipFill rotWithShape="1">
                <a:blip r:embed="rId3"/>
                <a:stretch>
                  <a:fillRect l="-4148" b="-2144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e"/>
              <a:t>Euklidischer Algorithmus</a:t>
            </a:r>
          </a:p>
        </p:txBody>
      </p:sp>
      <p:sp>
        <p:nvSpPr>
          <p:cNvPr id="4" name="Rechteck 3"/>
          <p:cNvSpPr/>
          <p:nvPr/>
        </p:nvSpPr>
        <p:spPr>
          <a:xfrm>
            <a:off x="483150" y="2067694"/>
            <a:ext cx="3080737" cy="648072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0" name="Shape 110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200150"/>
                <a:ext cx="8229600" cy="3725699"/>
              </a:xfrm>
              <a:prstGeom prst="rect">
                <a:avLst/>
              </a:prstGeom>
            </p:spPr>
            <p:txBody>
              <a:bodyPr lIns="91425" tIns="91425" rIns="91425" bIns="91425" anchor="t" anchorCtr="0">
                <a:noAutofit/>
              </a:bodyPr>
              <a:lstStyle/>
              <a:p>
                <a:pPr rtl="0">
                  <a:spcBef>
                    <a:spcPts val="0"/>
                  </a:spcBef>
                  <a:buNone/>
                </a:pPr>
                <a:r>
                  <a:rPr lang="de" dirty="0" smtClean="0"/>
                  <a:t>Division mit Rest</a:t>
                </a:r>
              </a:p>
              <a:p>
                <a:pPr rtl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de" sz="1200" i="1" dirty="0" smtClean="0">
                        <a:latin typeface="Cambria Math"/>
                      </a:rPr>
                      <m:t>𝑃𝐹𝑍</m:t>
                    </m:r>
                    <m:r>
                      <a:rPr lang="de" sz="1200" i="1" dirty="0" smtClean="0">
                        <a:latin typeface="Cambria Math"/>
                      </a:rPr>
                      <m:t>(1547565145574515547213456789456213456478693</m:t>
                    </m:r>
                  </m:oMath>
                </a14:m>
                <a:r>
                  <a:rPr lang="de" sz="1200" dirty="0"/>
                  <a:t>)=Problem</a:t>
                </a:r>
                <a:r>
                  <a:rPr lang="de" sz="1200" dirty="0" smtClean="0"/>
                  <a:t>?</a:t>
                </a:r>
              </a:p>
              <a:p>
                <a:pPr rtl="0">
                  <a:spcBef>
                    <a:spcPts val="0"/>
                  </a:spcBef>
                  <a:buNone/>
                </a:pPr>
                <a:endParaRPr lang="de" sz="1200" dirty="0"/>
              </a:p>
              <a:p>
                <a:pPr>
                  <a:spcBef>
                    <a:spcPts val="0"/>
                  </a:spcBef>
                  <a:buNone/>
                </a:pPr>
                <a:r>
                  <a:rPr lang="de" sz="1200" dirty="0"/>
                  <a:t>Seien </a:t>
                </a:r>
                <a14:m>
                  <m:oMath xmlns:m="http://schemas.openxmlformats.org/officeDocument/2006/math">
                    <m:r>
                      <a:rPr lang="de-DE" sz="1200" b="0" i="1" smtClean="0">
                        <a:latin typeface="Cambria Math"/>
                      </a:rPr>
                      <m:t>𝑎</m:t>
                    </m:r>
                    <m:r>
                      <a:rPr lang="de-DE" sz="1200" b="0" i="1" smtClean="0">
                        <a:latin typeface="Cambria Math"/>
                      </a:rPr>
                      <m:t>∈</m:t>
                    </m:r>
                    <m:r>
                      <a:rPr lang="de-DE" sz="1200" b="0" i="1" smtClean="0">
                        <a:latin typeface="Cambria Math"/>
                      </a:rPr>
                      <m:t>ℤ</m:t>
                    </m:r>
                  </m:oMath>
                </a14:m>
                <a:r>
                  <a:rPr lang="de" sz="12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1200" b="0" i="1" smtClean="0">
                        <a:latin typeface="Cambria Math"/>
                      </a:rPr>
                      <m:t>𝑏</m:t>
                    </m:r>
                    <m:r>
                      <a:rPr lang="de-DE" sz="1200" b="0" i="1" smtClean="0">
                        <a:latin typeface="Cambria Math"/>
                      </a:rPr>
                      <m:t>∈</m:t>
                    </m:r>
                    <m:r>
                      <a:rPr lang="de-DE" sz="1200" b="0" i="1" smtClean="0">
                        <a:latin typeface="Cambria Math"/>
                      </a:rPr>
                      <m:t>ℕ</m:t>
                    </m:r>
                  </m:oMath>
                </a14:m>
                <a:r>
                  <a:rPr lang="de" sz="1200" dirty="0" smtClean="0"/>
                  <a:t>. </a:t>
                </a:r>
              </a:p>
              <a:p>
                <a:pPr>
                  <a:spcBef>
                    <a:spcPts val="0"/>
                  </a:spcBef>
                  <a:buNone/>
                </a:pPr>
                <a:r>
                  <a:rPr lang="de" sz="1200" dirty="0" smtClean="0"/>
                  <a:t>Dann </a:t>
                </a:r>
                <a:r>
                  <a:rPr lang="de" sz="1200" dirty="0"/>
                  <a:t>existiert genau 1 Zahlenpaar </a:t>
                </a:r>
                <a14:m>
                  <m:oMath xmlns:m="http://schemas.openxmlformats.org/officeDocument/2006/math">
                    <m:r>
                      <a:rPr lang="de-DE" sz="1200" b="0" i="1" smtClean="0">
                        <a:latin typeface="Cambria Math"/>
                      </a:rPr>
                      <m:t>𝑞</m:t>
                    </m:r>
                    <m:r>
                      <a:rPr lang="de-DE" sz="1200" b="0" i="1" smtClean="0">
                        <a:latin typeface="Cambria Math"/>
                      </a:rPr>
                      <m:t>,</m:t>
                    </m:r>
                    <m:r>
                      <a:rPr lang="de-DE" sz="1200" b="0" i="1" smtClean="0">
                        <a:latin typeface="Cambria Math"/>
                      </a:rPr>
                      <m:t>𝑟</m:t>
                    </m:r>
                    <m:r>
                      <a:rPr lang="de-DE" sz="1200" b="0" i="1" smtClean="0">
                        <a:latin typeface="Cambria Math"/>
                      </a:rPr>
                      <m:t>∈</m:t>
                    </m:r>
                    <m:r>
                      <a:rPr lang="de-DE" sz="1200" b="0" i="1" smtClean="0">
                        <a:latin typeface="Cambria Math"/>
                      </a:rPr>
                      <m:t>ℤ</m:t>
                    </m:r>
                    <m:r>
                      <a:rPr lang="de-DE" sz="1200" b="0" i="1" smtClean="0">
                        <a:latin typeface="Cambria Math"/>
                      </a:rPr>
                      <m:t> </m:t>
                    </m:r>
                  </m:oMath>
                </a14:m>
                <a:endParaRPr lang="de" sz="1200" dirty="0" smtClean="0"/>
              </a:p>
              <a:p>
                <a:pPr>
                  <a:spcBef>
                    <a:spcPts val="0"/>
                  </a:spcBef>
                  <a:buNone/>
                </a:pPr>
                <a:r>
                  <a:rPr lang="de" sz="1200" dirty="0" smtClean="0"/>
                  <a:t>mit </a:t>
                </a:r>
                <a14:m>
                  <m:oMath xmlns:m="http://schemas.openxmlformats.org/officeDocument/2006/math">
                    <m:r>
                      <a:rPr lang="de" sz="1200" i="1" dirty="0" smtClean="0">
                        <a:latin typeface="Cambria Math"/>
                      </a:rPr>
                      <m:t>𝑎</m:t>
                    </m:r>
                    <m:r>
                      <a:rPr lang="de" sz="1200" i="1" dirty="0" smtClean="0">
                        <a:latin typeface="Cambria Math"/>
                      </a:rPr>
                      <m:t>=</m:t>
                    </m:r>
                    <m:r>
                      <a:rPr lang="de" sz="1200" i="1" dirty="0" smtClean="0">
                        <a:latin typeface="Cambria Math"/>
                      </a:rPr>
                      <m:t>𝑞</m:t>
                    </m:r>
                    <m:r>
                      <a:rPr lang="de" sz="1200" i="1" dirty="0" smtClean="0">
                        <a:latin typeface="Cambria Math"/>
                      </a:rPr>
                      <m:t>∗</m:t>
                    </m:r>
                    <m:r>
                      <a:rPr lang="de" sz="1200" i="1" dirty="0" smtClean="0">
                        <a:latin typeface="Cambria Math"/>
                      </a:rPr>
                      <m:t>𝑏</m:t>
                    </m:r>
                    <m:r>
                      <a:rPr lang="de" sz="1200" i="1" dirty="0" smtClean="0">
                        <a:latin typeface="Cambria Math"/>
                      </a:rPr>
                      <m:t>+</m:t>
                    </m:r>
                    <m:r>
                      <a:rPr lang="de" sz="1200" i="1" dirty="0" smtClean="0">
                        <a:latin typeface="Cambria Math"/>
                      </a:rPr>
                      <m:t>𝑟</m:t>
                    </m:r>
                  </m:oMath>
                </a14:m>
                <a:r>
                  <a:rPr lang="de" sz="1200" dirty="0"/>
                  <a:t> und </a:t>
                </a:r>
                <a14:m>
                  <m:oMath xmlns:m="http://schemas.openxmlformats.org/officeDocument/2006/math">
                    <m:r>
                      <a:rPr lang="de" sz="1200" i="1" dirty="0" smtClean="0">
                        <a:latin typeface="Cambria Math"/>
                      </a:rPr>
                      <m:t>0≤</m:t>
                    </m:r>
                    <m:r>
                      <a:rPr lang="de" sz="1200" i="1" dirty="0" smtClean="0">
                        <a:latin typeface="Cambria Math"/>
                      </a:rPr>
                      <m:t>𝑟</m:t>
                    </m:r>
                    <m:r>
                      <a:rPr lang="de" sz="1200" i="1" dirty="0" smtClean="0">
                        <a:latin typeface="Cambria Math"/>
                      </a:rPr>
                      <m:t>&lt;</m:t>
                    </m:r>
                    <m:r>
                      <a:rPr lang="de" sz="1200" i="1" dirty="0" smtClean="0">
                        <a:latin typeface="Cambria Math"/>
                      </a:rPr>
                      <m:t>𝑏</m:t>
                    </m:r>
                  </m:oMath>
                </a14:m>
                <a:endParaRPr lang="de" sz="1200" dirty="0"/>
              </a:p>
            </p:txBody>
          </p:sp>
        </mc:Choice>
        <mc:Fallback>
          <p:sp>
            <p:nvSpPr>
              <p:cNvPr id="110" name="Shape 110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00150"/>
                <a:ext cx="8229600" cy="3725699"/>
              </a:xfrm>
              <a:prstGeom prst="rect">
                <a:avLst/>
              </a:prstGeom>
              <a:blipFill rotWithShape="1">
                <a:blip r:embed="rId3"/>
                <a:stretch>
                  <a:fillRect l="-1778" t="-9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Bildschirmpräsentation (16:9)</PresentationFormat>
  <Paragraphs>21</Paragraphs>
  <Slides>8</Slides>
  <Notes>8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simple-light</vt:lpstr>
      <vt:lpstr>Zahlentheorie</vt:lpstr>
      <vt:lpstr>Inhalt</vt:lpstr>
      <vt:lpstr>Die Vielfachmenge</vt:lpstr>
      <vt:lpstr>Gemeinsames und kleinstes gemeinsames Vielfaches</vt:lpstr>
      <vt:lpstr>Gemeinsamer und größter gemeinsamer Teiler</vt:lpstr>
      <vt:lpstr>Teilbarkeitskriterium</vt:lpstr>
      <vt:lpstr>Der ggT und die PFZ</vt:lpstr>
      <vt:lpstr>Euklidischer Algorithmus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Zahlentheorie</dc:title>
  <dc:creator>Laurin;Jeróme</dc:creator>
  <cp:lastModifiedBy>NJockisch</cp:lastModifiedBy>
  <cp:revision>19</cp:revision>
  <dcterms:modified xsi:type="dcterms:W3CDTF">2015-03-09T17:54:09Z</dcterms:modified>
</cp:coreProperties>
</file>