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B8C7BF-5DC1-41AD-B418-6AB60A6CB830}" type="datetimeFigureOut">
              <a:rPr lang="de-DE" smtClean="0"/>
              <a:t>19.02.2015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BEC47-9EE8-4CBA-8B77-98B1277A0AE3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BEC47-9EE8-4CBA-8B77-98B1277A0AE3}" type="slidenum">
              <a:rPr lang="de-DE" smtClean="0"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BEC47-9EE8-4CBA-8B77-98B1277A0AE3}" type="slidenum">
              <a:rPr lang="de-DE" smtClean="0"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BEC47-9EE8-4CBA-8B77-98B1277A0AE3}" type="slidenum">
              <a:rPr lang="de-DE" smtClean="0"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BEC47-9EE8-4CBA-8B77-98B1277A0AE3}" type="slidenum">
              <a:rPr lang="de-DE" smtClean="0"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BEC47-9EE8-4CBA-8B77-98B1277A0AE3}" type="slidenum">
              <a:rPr lang="de-DE" smtClean="0"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BEC47-9EE8-4CBA-8B77-98B1277A0AE3}" type="slidenum">
              <a:rPr lang="de-DE" smtClean="0"/>
              <a:t>6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19.02.2015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19.02.2015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19.02.2015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de-DE" dirty="0" smtClean="0"/>
              <a:t>Zahlentheorie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15616" y="1916832"/>
            <a:ext cx="69127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Inhalt:</a:t>
            </a:r>
          </a:p>
          <a:p>
            <a:r>
              <a:rPr lang="de-DE" dirty="0" smtClean="0"/>
              <a:t>	- Definition „was ist ein Teiler?“</a:t>
            </a:r>
          </a:p>
          <a:p>
            <a:r>
              <a:rPr lang="de-DE" dirty="0" smtClean="0"/>
              <a:t>	- Begriff und Definition „Teilermenge“</a:t>
            </a:r>
          </a:p>
          <a:p>
            <a:r>
              <a:rPr lang="de-DE" dirty="0" smtClean="0"/>
              <a:t>		- Komplementärteiler</a:t>
            </a:r>
          </a:p>
          <a:p>
            <a:endParaRPr lang="de-DE" dirty="0" smtClean="0"/>
          </a:p>
          <a:p>
            <a:r>
              <a:rPr lang="de-DE" dirty="0" smtClean="0"/>
              <a:t>	- Definition „Primzahl“</a:t>
            </a:r>
          </a:p>
          <a:p>
            <a:r>
              <a:rPr lang="de-DE" dirty="0" smtClean="0"/>
              <a:t>	- </a:t>
            </a:r>
            <a:r>
              <a:rPr lang="de-DE" dirty="0" err="1" smtClean="0"/>
              <a:t>Primfaktorzerlegung</a:t>
            </a:r>
            <a:r>
              <a:rPr lang="de-DE" dirty="0" smtClean="0"/>
              <a:t> (PFZ)</a:t>
            </a:r>
          </a:p>
          <a:p>
            <a:endParaRPr lang="de-DE" dirty="0" smtClean="0"/>
          </a:p>
          <a:p>
            <a:r>
              <a:rPr lang="de-DE" dirty="0" smtClean="0"/>
              <a:t>	- Hauptsatz der Zahlentheorie</a:t>
            </a:r>
          </a:p>
          <a:p>
            <a:endParaRPr lang="de-DE" dirty="0" smtClean="0"/>
          </a:p>
          <a:p>
            <a:r>
              <a:rPr lang="de-DE" dirty="0" smtClean="0"/>
              <a:t>	- </a:t>
            </a:r>
            <a:r>
              <a:rPr lang="de-DE" dirty="0" err="1" smtClean="0"/>
              <a:t>Hassediagramme</a:t>
            </a:r>
            <a:endParaRPr lang="de-DE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Definition: Was ist ein Teiler?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11561" y="1772816"/>
            <a:ext cx="78488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/>
              <a:t>Plättchenbeispiel</a:t>
            </a:r>
            <a:r>
              <a:rPr lang="de-DE" b="1" dirty="0" smtClean="0"/>
              <a:t>: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Man hat (</a:t>
            </a:r>
            <a:r>
              <a:rPr lang="de-DE" dirty="0" smtClean="0"/>
              <a:t>z.B.) </a:t>
            </a:r>
            <a:r>
              <a:rPr lang="de-DE" dirty="0" smtClean="0"/>
              <a:t>12 quadratische Plättchen und möchte daraus ein Rechteck legen. Welche Möglichkeiten gibt es diese Plättchen aneinander zu legen?</a:t>
            </a:r>
          </a:p>
          <a:p>
            <a:endParaRPr lang="de-DE" dirty="0" smtClean="0"/>
          </a:p>
          <a:p>
            <a:r>
              <a:rPr lang="de-DE" b="1" dirty="0" smtClean="0"/>
              <a:t>Lösung: </a:t>
            </a:r>
            <a:r>
              <a:rPr lang="de-DE" dirty="0" smtClean="0"/>
              <a:t>1 ∙ </a:t>
            </a:r>
            <a:r>
              <a:rPr lang="de-DE" dirty="0" smtClean="0"/>
              <a:t>12</a:t>
            </a:r>
            <a:r>
              <a:rPr lang="de-DE" dirty="0" smtClean="0"/>
              <a:t>, </a:t>
            </a:r>
            <a:r>
              <a:rPr lang="de-DE" dirty="0" smtClean="0"/>
              <a:t>2 ∙ </a:t>
            </a:r>
            <a:r>
              <a:rPr lang="de-DE" dirty="0" smtClean="0"/>
              <a:t>6</a:t>
            </a:r>
            <a:r>
              <a:rPr lang="de-DE" dirty="0" smtClean="0"/>
              <a:t>, </a:t>
            </a:r>
            <a:r>
              <a:rPr lang="de-DE" dirty="0" smtClean="0"/>
              <a:t>3 ∙ </a:t>
            </a:r>
            <a:r>
              <a:rPr lang="de-DE" dirty="0" smtClean="0"/>
              <a:t>4</a:t>
            </a:r>
            <a:endParaRPr lang="de-DE" dirty="0" smtClean="0"/>
          </a:p>
          <a:p>
            <a:r>
              <a:rPr lang="de-DE" dirty="0" smtClean="0"/>
              <a:t>Dies sind die Teiler von 12</a:t>
            </a:r>
          </a:p>
          <a:p>
            <a:endParaRPr lang="de-DE" dirty="0" smtClean="0"/>
          </a:p>
          <a:p>
            <a:r>
              <a:rPr lang="de-DE" dirty="0" smtClean="0"/>
              <a:t>Definition:</a:t>
            </a:r>
          </a:p>
          <a:p>
            <a:r>
              <a:rPr lang="de-DE" dirty="0" smtClean="0"/>
              <a:t>∀ a, b ∈ </a:t>
            </a:r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de-DE" dirty="0" smtClean="0"/>
              <a:t>: </a:t>
            </a:r>
            <a:r>
              <a:rPr lang="de-DE" dirty="0" err="1" smtClean="0"/>
              <a:t>a|b</a:t>
            </a:r>
            <a:r>
              <a:rPr lang="de-DE" dirty="0" smtClean="0"/>
              <a:t> </a:t>
            </a:r>
            <a:r>
              <a:rPr lang="de-DE" dirty="0" smtClean="0">
                <a:sym typeface="Wingdings" pitchFamily="2" charset="2"/>
              </a:rPr>
              <a:t>&lt;=&gt; </a:t>
            </a:r>
            <a:r>
              <a:rPr lang="de-DE" dirty="0" smtClean="0"/>
              <a:t>∃ q ∈ Z: </a:t>
            </a:r>
            <a:r>
              <a:rPr lang="de-DE" dirty="0" err="1" smtClean="0"/>
              <a:t>a∙q</a:t>
            </a:r>
            <a:r>
              <a:rPr lang="de-DE" dirty="0" smtClean="0"/>
              <a:t> </a:t>
            </a:r>
            <a:r>
              <a:rPr lang="de-DE" dirty="0" smtClean="0"/>
              <a:t>= b</a:t>
            </a:r>
          </a:p>
          <a:p>
            <a:r>
              <a:rPr lang="de-DE" dirty="0" smtClean="0"/>
              <a:t>Für alle a, b Element Z gilt: a ist </a:t>
            </a:r>
            <a:r>
              <a:rPr lang="de-DE" b="1" dirty="0" smtClean="0">
                <a:solidFill>
                  <a:srgbClr val="FF0000"/>
                </a:solidFill>
              </a:rPr>
              <a:t>Teiler</a:t>
            </a:r>
            <a:r>
              <a:rPr lang="de-DE" dirty="0" smtClean="0"/>
              <a:t> von b, genau dann wenn ein q Element aus Z existiert, sodass a*q = b</a:t>
            </a:r>
          </a:p>
          <a:p>
            <a:endParaRPr lang="de-DE" dirty="0" smtClean="0"/>
          </a:p>
          <a:p>
            <a:r>
              <a:rPr lang="de-DE" dirty="0" smtClean="0"/>
              <a:t>∀: Für alle</a:t>
            </a:r>
          </a:p>
          <a:p>
            <a:r>
              <a:rPr lang="de-DE" dirty="0" smtClean="0"/>
              <a:t>∃: Wenn existiert</a:t>
            </a:r>
          </a:p>
          <a:p>
            <a:r>
              <a:rPr lang="de-DE" dirty="0" smtClean="0">
                <a:sym typeface="Wingdings" pitchFamily="2" charset="2"/>
              </a:rPr>
              <a:t>&lt;=&gt;: genau dann, wenn</a:t>
            </a:r>
            <a:endParaRPr lang="de-DE" dirty="0" smtClean="0"/>
          </a:p>
        </p:txBody>
      </p:sp>
      <p:sp>
        <p:nvSpPr>
          <p:cNvPr id="5" name="Rechteck 4"/>
          <p:cNvSpPr/>
          <p:nvPr/>
        </p:nvSpPr>
        <p:spPr>
          <a:xfrm>
            <a:off x="539552" y="3645024"/>
            <a:ext cx="8136904" cy="1296144"/>
          </a:xfrm>
          <a:prstGeom prst="rect">
            <a:avLst/>
          </a:prstGeom>
          <a:solidFill>
            <a:srgbClr val="FFFF00">
              <a:alpha val="16000"/>
            </a:srgbClr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Teilermengen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11561" y="1772816"/>
            <a:ext cx="7848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Definition:</a:t>
            </a:r>
          </a:p>
          <a:p>
            <a:r>
              <a:rPr lang="de-DE" dirty="0" smtClean="0"/>
              <a:t>Die </a:t>
            </a:r>
            <a:r>
              <a:rPr lang="de-DE" b="1" dirty="0" smtClean="0">
                <a:solidFill>
                  <a:srgbClr val="FF0000"/>
                </a:solidFill>
              </a:rPr>
              <a:t>Teilermenge</a:t>
            </a:r>
            <a:r>
              <a:rPr lang="de-DE" dirty="0" smtClean="0"/>
              <a:t> T(a)={x ∈ </a:t>
            </a:r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de-DE" dirty="0" smtClean="0"/>
              <a:t> | </a:t>
            </a:r>
            <a:r>
              <a:rPr lang="de-DE" dirty="0" err="1" smtClean="0"/>
              <a:t>x|a</a:t>
            </a:r>
            <a:r>
              <a:rPr lang="de-DE" dirty="0" smtClean="0"/>
              <a:t>}</a:t>
            </a:r>
          </a:p>
          <a:p>
            <a:r>
              <a:rPr lang="de-DE" dirty="0" smtClean="0"/>
              <a:t>Alle natürlichen Zahlen für die gilt „x ist Teiler von a“ heißen Teilermenge von a</a:t>
            </a:r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Beispiel</a:t>
            </a:r>
            <a:r>
              <a:rPr lang="de-DE" dirty="0" smtClean="0"/>
              <a:t>: T(12)={1, 2, 3, 4, 6, 12}	1 und 12 sind hierbei Komplementärteiler</a:t>
            </a:r>
          </a:p>
          <a:p>
            <a:endParaRPr lang="de-DE" dirty="0" smtClean="0"/>
          </a:p>
        </p:txBody>
      </p:sp>
      <p:sp>
        <p:nvSpPr>
          <p:cNvPr id="5" name="Rechteck 4"/>
          <p:cNvSpPr/>
          <p:nvPr/>
        </p:nvSpPr>
        <p:spPr>
          <a:xfrm>
            <a:off x="539552" y="1556792"/>
            <a:ext cx="8136904" cy="1296144"/>
          </a:xfrm>
          <a:prstGeom prst="rect">
            <a:avLst/>
          </a:prstGeom>
          <a:solidFill>
            <a:srgbClr val="FFFF00">
              <a:alpha val="16000"/>
            </a:srgbClr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Primzahlen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11561" y="1772816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Definition:</a:t>
            </a:r>
          </a:p>
          <a:p>
            <a:r>
              <a:rPr lang="de-DE" dirty="0" smtClean="0"/>
              <a:t>Eine </a:t>
            </a:r>
            <a:r>
              <a:rPr lang="de-DE" dirty="0" smtClean="0"/>
              <a:t>Zahl n ∈ N heißt </a:t>
            </a:r>
            <a:r>
              <a:rPr lang="de-DE" b="1" dirty="0" smtClean="0">
                <a:solidFill>
                  <a:srgbClr val="FF0000"/>
                </a:solidFill>
              </a:rPr>
              <a:t>Primzahl</a:t>
            </a:r>
            <a:r>
              <a:rPr lang="de-DE" dirty="0" smtClean="0"/>
              <a:t>, genau dann, wenn |T(n)|=</a:t>
            </a:r>
            <a:r>
              <a:rPr lang="de-DE" dirty="0" smtClean="0"/>
              <a:t>2.</a:t>
            </a:r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				</a:t>
            </a:r>
            <a:r>
              <a:rPr lang="de-DE" dirty="0" err="1" smtClean="0"/>
              <a:t>d.h</a:t>
            </a:r>
            <a:r>
              <a:rPr lang="de-DE" dirty="0" smtClean="0"/>
              <a:t>:  </a:t>
            </a:r>
            <a:r>
              <a:rPr lang="de-DE" dirty="0" smtClean="0"/>
              <a:t>die Mächtigkeit von T(n)=2 ist</a:t>
            </a:r>
          </a:p>
          <a:p>
            <a:endParaRPr lang="de-DE" dirty="0" smtClean="0"/>
          </a:p>
          <a:p>
            <a:r>
              <a:rPr lang="de-DE" dirty="0" smtClean="0"/>
              <a:t>Eine Primzahl p besitzt</a:t>
            </a:r>
            <a:r>
              <a:rPr lang="de-DE" dirty="0" smtClean="0"/>
              <a:t> </a:t>
            </a:r>
            <a:r>
              <a:rPr lang="de-DE" dirty="0" smtClean="0"/>
              <a:t>also nur die Trivialteiler 1 und </a:t>
            </a:r>
            <a:r>
              <a:rPr lang="de-DE" dirty="0" smtClean="0"/>
              <a:t>p.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Die Menge aller Primzahlen bezeichnen wir mit </a:t>
            </a:r>
            <a:r>
              <a:rPr lang="de-DE" dirty="0" smtClean="0"/>
              <a:t>IP</a:t>
            </a:r>
            <a:endParaRPr lang="de-DE" dirty="0" smtClean="0"/>
          </a:p>
          <a:p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</a:t>
            </a:r>
            <a:r>
              <a:rPr lang="de-DE" dirty="0" smtClean="0"/>
              <a:t>={2, 3, 5, 7, 11, 13, 17, 19, 23,…}</a:t>
            </a:r>
          </a:p>
        </p:txBody>
      </p:sp>
      <p:sp>
        <p:nvSpPr>
          <p:cNvPr id="4" name="Rechteck 3"/>
          <p:cNvSpPr/>
          <p:nvPr/>
        </p:nvSpPr>
        <p:spPr>
          <a:xfrm>
            <a:off x="467544" y="1484784"/>
            <a:ext cx="8136904" cy="1296144"/>
          </a:xfrm>
          <a:prstGeom prst="rect">
            <a:avLst/>
          </a:prstGeom>
          <a:solidFill>
            <a:srgbClr val="FFFF00">
              <a:alpha val="16000"/>
            </a:srgbClr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∙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Primfaktorzerlegung</a:t>
            </a:r>
            <a:r>
              <a:rPr lang="de-DE" dirty="0" smtClean="0"/>
              <a:t> (PFZ)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11560" y="1772816"/>
            <a:ext cx="813690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Def</a:t>
            </a:r>
            <a:r>
              <a:rPr lang="de-DE" dirty="0" smtClean="0"/>
              <a:t>.: </a:t>
            </a:r>
          </a:p>
          <a:p>
            <a:r>
              <a:rPr lang="de-DE" dirty="0" smtClean="0"/>
              <a:t>Sei </a:t>
            </a:r>
            <a:r>
              <a:rPr lang="de-DE" dirty="0" smtClean="0"/>
              <a:t>n ∈ </a:t>
            </a:r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de-DE" dirty="0" smtClean="0"/>
              <a:t> \ {1} (n Element natürlicher Zahlen ohne 1)</a:t>
            </a:r>
          </a:p>
          <a:p>
            <a:r>
              <a:rPr lang="de-DE" dirty="0" smtClean="0"/>
              <a:t>Wenn </a:t>
            </a:r>
            <a:r>
              <a:rPr lang="de-DE" dirty="0" err="1" smtClean="0"/>
              <a:t>p</a:t>
            </a:r>
            <a:r>
              <a:rPr lang="de-DE" sz="1100" dirty="0" err="1" smtClean="0"/>
              <a:t>i</a:t>
            </a:r>
            <a:r>
              <a:rPr lang="de-DE" sz="1100" dirty="0" smtClean="0"/>
              <a:t> </a:t>
            </a:r>
            <a:r>
              <a:rPr lang="de-DE" dirty="0" smtClean="0"/>
              <a:t>∈ </a:t>
            </a:r>
            <a:r>
              <a:rPr lang="de-DE" dirty="0" smtClean="0"/>
              <a:t>I</a:t>
            </a:r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de-DE" dirty="0" smtClean="0"/>
              <a:t> </a:t>
            </a:r>
            <a:r>
              <a:rPr lang="de-DE" dirty="0" smtClean="0"/>
              <a:t>existieren mit n = </a:t>
            </a:r>
            <a:r>
              <a:rPr lang="de-DE" dirty="0" smtClean="0"/>
              <a:t>p</a:t>
            </a:r>
            <a:r>
              <a:rPr lang="de-DE" sz="1100" dirty="0" smtClean="0"/>
              <a:t>1</a:t>
            </a:r>
            <a:r>
              <a:rPr lang="de-DE" dirty="0" smtClean="0"/>
              <a:t> ∙ </a:t>
            </a:r>
            <a:r>
              <a:rPr lang="de-DE" dirty="0" smtClean="0"/>
              <a:t>p</a:t>
            </a:r>
            <a:r>
              <a:rPr lang="de-DE" sz="1100" dirty="0" smtClean="0"/>
              <a:t>2</a:t>
            </a:r>
            <a:r>
              <a:rPr lang="de-DE" dirty="0" smtClean="0"/>
              <a:t> ∙ </a:t>
            </a:r>
            <a:r>
              <a:rPr lang="de-DE" dirty="0" smtClean="0"/>
              <a:t>…</a:t>
            </a:r>
            <a:r>
              <a:rPr lang="de-DE" dirty="0" smtClean="0"/>
              <a:t> ∙ </a:t>
            </a:r>
            <a:r>
              <a:rPr lang="de-DE" dirty="0" err="1" smtClean="0"/>
              <a:t>p</a:t>
            </a:r>
            <a:r>
              <a:rPr lang="de-DE" sz="1100" dirty="0" err="1" smtClean="0"/>
              <a:t>k</a:t>
            </a:r>
            <a:r>
              <a:rPr lang="de-DE" dirty="0" smtClean="0"/>
              <a:t> </a:t>
            </a:r>
            <a:r>
              <a:rPr lang="de-DE" dirty="0" smtClean="0"/>
              <a:t>dann heißt dieses </a:t>
            </a:r>
            <a:r>
              <a:rPr lang="de-DE" dirty="0" smtClean="0"/>
              <a:t>Produkt </a:t>
            </a:r>
            <a:r>
              <a:rPr lang="de-DE" b="1" dirty="0" err="1" smtClean="0">
                <a:solidFill>
                  <a:srgbClr val="FF0000"/>
                </a:solidFill>
              </a:rPr>
              <a:t>Primfaktorzerlegung</a:t>
            </a:r>
            <a:r>
              <a:rPr lang="de-DE" dirty="0" smtClean="0"/>
              <a:t> (= PFZ) </a:t>
            </a:r>
            <a:r>
              <a:rPr lang="de-DE" dirty="0" smtClean="0"/>
              <a:t>von n</a:t>
            </a:r>
          </a:p>
          <a:p>
            <a:endParaRPr lang="de-DE" dirty="0" smtClean="0"/>
          </a:p>
          <a:p>
            <a:r>
              <a:rPr lang="de-DE" dirty="0" smtClean="0"/>
              <a:t>Wenn </a:t>
            </a:r>
            <a:r>
              <a:rPr lang="de-DE" dirty="0" smtClean="0"/>
              <a:t>n ∈ </a:t>
            </a:r>
            <a:r>
              <a:rPr lang="de-DE" dirty="0" smtClean="0"/>
              <a:t>I</a:t>
            </a:r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de-DE" dirty="0" smtClean="0"/>
              <a:t>, dann </a:t>
            </a:r>
            <a:r>
              <a:rPr lang="de-DE" dirty="0" smtClean="0"/>
              <a:t>ist </a:t>
            </a:r>
            <a:r>
              <a:rPr lang="de-DE" dirty="0" smtClean="0"/>
              <a:t>n PFZ von </a:t>
            </a:r>
            <a:r>
              <a:rPr lang="de-DE" dirty="0" smtClean="0"/>
              <a:t>n.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Beispiel: 120 = </a:t>
            </a:r>
            <a:r>
              <a:rPr lang="de-DE" dirty="0" smtClean="0"/>
              <a:t>2∙60 </a:t>
            </a:r>
            <a:r>
              <a:rPr lang="de-DE" dirty="0" smtClean="0"/>
              <a:t>= </a:t>
            </a:r>
            <a:r>
              <a:rPr lang="de-DE" dirty="0" smtClean="0"/>
              <a:t>2 ∙ </a:t>
            </a:r>
            <a:r>
              <a:rPr lang="de-DE" dirty="0" smtClean="0"/>
              <a:t>2</a:t>
            </a:r>
            <a:r>
              <a:rPr lang="de-DE" dirty="0" smtClean="0"/>
              <a:t> ∙ </a:t>
            </a:r>
            <a:r>
              <a:rPr lang="de-DE" dirty="0" smtClean="0"/>
              <a:t>30 </a:t>
            </a:r>
            <a:r>
              <a:rPr lang="de-DE" dirty="0" smtClean="0"/>
              <a:t>= </a:t>
            </a:r>
            <a:r>
              <a:rPr lang="de-DE" dirty="0" smtClean="0"/>
              <a:t>2 ∙ </a:t>
            </a:r>
            <a:r>
              <a:rPr lang="de-DE" dirty="0" smtClean="0"/>
              <a:t>2</a:t>
            </a:r>
            <a:r>
              <a:rPr lang="de-DE" dirty="0" smtClean="0"/>
              <a:t> ∙ </a:t>
            </a:r>
            <a:r>
              <a:rPr lang="de-DE" dirty="0" smtClean="0"/>
              <a:t>2</a:t>
            </a:r>
            <a:r>
              <a:rPr lang="de-DE" dirty="0" smtClean="0"/>
              <a:t> ∙ </a:t>
            </a:r>
            <a:r>
              <a:rPr lang="de-DE" dirty="0" smtClean="0"/>
              <a:t>15 </a:t>
            </a:r>
            <a:r>
              <a:rPr lang="de-DE" dirty="0" smtClean="0"/>
              <a:t>= </a:t>
            </a:r>
            <a:r>
              <a:rPr lang="de-DE" dirty="0" smtClean="0"/>
              <a:t>2 ∙ </a:t>
            </a:r>
            <a:r>
              <a:rPr lang="de-DE" dirty="0" smtClean="0"/>
              <a:t>2</a:t>
            </a:r>
            <a:r>
              <a:rPr lang="de-DE" dirty="0" smtClean="0"/>
              <a:t> ∙ </a:t>
            </a:r>
            <a:r>
              <a:rPr lang="de-DE" dirty="0" smtClean="0"/>
              <a:t>2</a:t>
            </a:r>
            <a:r>
              <a:rPr lang="de-DE" dirty="0" smtClean="0"/>
              <a:t> ∙ </a:t>
            </a:r>
            <a:r>
              <a:rPr lang="de-DE" dirty="0" smtClean="0"/>
              <a:t>3</a:t>
            </a:r>
            <a:r>
              <a:rPr lang="de-DE" dirty="0" smtClean="0"/>
              <a:t> ∙ </a:t>
            </a:r>
            <a:r>
              <a:rPr lang="de-DE" dirty="0" smtClean="0"/>
              <a:t>5 = 2³</a:t>
            </a:r>
            <a:r>
              <a:rPr lang="de-DE" dirty="0" smtClean="0"/>
              <a:t> ∙ </a:t>
            </a:r>
            <a:r>
              <a:rPr lang="de-DE" dirty="0" smtClean="0"/>
              <a:t>3</a:t>
            </a:r>
            <a:r>
              <a:rPr lang="de-DE" dirty="0" smtClean="0"/>
              <a:t> ∙ </a:t>
            </a:r>
            <a:r>
              <a:rPr lang="de-DE" dirty="0" smtClean="0"/>
              <a:t>5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Vorgehen: </a:t>
            </a:r>
            <a:r>
              <a:rPr lang="de-DE" dirty="0" smtClean="0"/>
              <a:t>Man </a:t>
            </a:r>
            <a:r>
              <a:rPr lang="de-DE" dirty="0" smtClean="0"/>
              <a:t>teilt immer durch die kleinste Primzahl, sodass kein Rest bleibt</a:t>
            </a:r>
          </a:p>
          <a:p>
            <a:endParaRPr lang="de-DE" dirty="0" smtClean="0"/>
          </a:p>
          <a:p>
            <a:r>
              <a:rPr lang="de-DE" b="1" dirty="0" smtClean="0"/>
              <a:t>Hauptsatz der Zahlentheorie: Es gibt immer nur </a:t>
            </a:r>
            <a:r>
              <a:rPr lang="de-DE" b="1" u="sng" dirty="0" smtClean="0"/>
              <a:t>eine</a:t>
            </a:r>
            <a:r>
              <a:rPr lang="de-DE" b="1" dirty="0" smtClean="0"/>
              <a:t> </a:t>
            </a:r>
            <a:r>
              <a:rPr lang="de-DE" b="1" dirty="0" err="1" smtClean="0"/>
              <a:t>Primfaktorzerlegung</a:t>
            </a:r>
            <a:endParaRPr lang="de-DE" b="1" dirty="0" smtClean="0"/>
          </a:p>
        </p:txBody>
      </p:sp>
      <p:sp>
        <p:nvSpPr>
          <p:cNvPr id="6" name="Rechteck 5"/>
          <p:cNvSpPr/>
          <p:nvPr/>
        </p:nvSpPr>
        <p:spPr>
          <a:xfrm>
            <a:off x="539552" y="1700808"/>
            <a:ext cx="8136904" cy="1296144"/>
          </a:xfrm>
          <a:prstGeom prst="rect">
            <a:avLst/>
          </a:prstGeom>
          <a:solidFill>
            <a:srgbClr val="FFFF00">
              <a:alpha val="16000"/>
            </a:srgbClr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∙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611560" y="4653136"/>
            <a:ext cx="8136904" cy="720080"/>
          </a:xfrm>
          <a:prstGeom prst="rect">
            <a:avLst/>
          </a:prstGeom>
          <a:solidFill>
            <a:srgbClr val="FFFF00">
              <a:alpha val="16000"/>
            </a:srgbClr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∙</a:t>
            </a: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Hassediagramme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1412776"/>
            <a:ext cx="78488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 = {1, 2, 4, 3, 5, 10}</a:t>
            </a:r>
          </a:p>
          <a:p>
            <a:r>
              <a:rPr lang="de-DE" dirty="0" smtClean="0"/>
              <a:t>Diese Menge wird so angeordnet, dass die Teiler der jeweiligen Elemente unter den Elementen selbst stehen.</a:t>
            </a:r>
          </a:p>
          <a:p>
            <a:r>
              <a:rPr lang="de-DE" dirty="0" smtClean="0"/>
              <a:t>Die 1 steht also immer ganz unten</a:t>
            </a:r>
            <a:r>
              <a:rPr lang="de-DE" dirty="0" smtClean="0"/>
              <a:t>.</a:t>
            </a:r>
          </a:p>
          <a:p>
            <a:r>
              <a:rPr lang="de-DE" smtClean="0"/>
              <a:t>Beispiel:</a:t>
            </a: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Hierdurch </a:t>
            </a:r>
            <a:r>
              <a:rPr lang="de-DE" dirty="0" smtClean="0"/>
              <a:t>wird deutlich, dass die Teiler durch PFZ ermittelt werden können.</a:t>
            </a:r>
          </a:p>
          <a:p>
            <a:r>
              <a:rPr lang="de-DE" dirty="0" smtClean="0"/>
              <a:t>Außerdem kann die Anzahl der Teiler ermittelt werden, indem man die einzelnen Potenzen mit 1 addiert und diese dann multipliziert.</a:t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(4+1</a:t>
            </a:r>
            <a:r>
              <a:rPr lang="de-DE" dirty="0" smtClean="0"/>
              <a:t>) ∙(</a:t>
            </a:r>
            <a:r>
              <a:rPr lang="de-DE" dirty="0" smtClean="0"/>
              <a:t>2+1</a:t>
            </a:r>
            <a:r>
              <a:rPr lang="de-DE" dirty="0" smtClean="0"/>
              <a:t>) ∙(</a:t>
            </a:r>
            <a:r>
              <a:rPr lang="de-DE" dirty="0" smtClean="0"/>
              <a:t>2+1) = 45</a:t>
            </a:r>
            <a:br>
              <a:rPr lang="de-DE" dirty="0" smtClean="0"/>
            </a:br>
            <a:r>
              <a:rPr lang="de-DE" dirty="0" smtClean="0"/>
              <a:t>Also hat 3600 45 Teiler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683568" y="5373216"/>
          <a:ext cx="1524000" cy="292100"/>
        </p:xfrm>
        <a:graphic>
          <a:graphicData uri="http://schemas.openxmlformats.org/presentationml/2006/ole">
            <p:oleObj spid="_x0000_s1026" name="Formel" r:id="rId4" imgW="1523880" imgH="291960" progId="Equation.3">
              <p:embed/>
            </p:oleObj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2276872"/>
            <a:ext cx="3707821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286</Words>
  <Application>Microsoft Office PowerPoint</Application>
  <PresentationFormat>Bildschirmpräsentation (4:3)</PresentationFormat>
  <Paragraphs>78</Paragraphs>
  <Slides>6</Slides>
  <Notes>6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Larissa-Design</vt:lpstr>
      <vt:lpstr>Microsoft Formel-Editor 3.0</vt:lpstr>
      <vt:lpstr>Zahlentheorie</vt:lpstr>
      <vt:lpstr>Definition: Was ist ein Teiler?</vt:lpstr>
      <vt:lpstr>Teilermengen</vt:lpstr>
      <vt:lpstr>Primzahlen</vt:lpstr>
      <vt:lpstr>Primfaktorzerlegung (PFZ)</vt:lpstr>
      <vt:lpstr>Hassediagramme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Zahlentheorie (Lukas Schröder)</dc:title>
  <dc:creator>Lukas</dc:creator>
  <cp:lastModifiedBy>NJockisch</cp:lastModifiedBy>
  <cp:revision>20</cp:revision>
  <dcterms:created xsi:type="dcterms:W3CDTF">2015-02-13T15:06:57Z</dcterms:created>
  <dcterms:modified xsi:type="dcterms:W3CDTF">2015-02-19T19:22:46Z</dcterms:modified>
</cp:coreProperties>
</file>