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7" d="100"/>
          <a:sy n="147" d="100"/>
        </p:scale>
        <p:origin x="-582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37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de"/>
              <a:pPr>
                <a:spcBef>
                  <a:spcPts val="0"/>
                </a:spcBef>
                <a:buNone/>
              </a:pPr>
              <a:t>‹Nr.›</a:t>
            </a:fld>
            <a:endParaRPr lang="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de"/>
              <a:pPr>
                <a:spcBef>
                  <a:spcPts val="0"/>
                </a:spcBef>
                <a:buNone/>
              </a:pPr>
              <a:t>‹Nr.›</a:t>
            </a:fld>
            <a:endParaRPr lang="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25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25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de"/>
              <a:pPr>
                <a:spcBef>
                  <a:spcPts val="0"/>
                </a:spcBef>
                <a:buNone/>
              </a:pPr>
              <a:t>‹Nr.›</a:t>
            </a:fld>
            <a:endParaRPr lang="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de"/>
              <a:pPr>
                <a:spcBef>
                  <a:spcPts val="0"/>
                </a:spcBef>
                <a:buNone/>
              </a:pPr>
              <a:t>‹Nr.›</a:t>
            </a:fld>
            <a:endParaRPr lang="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2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de"/>
              <a:pPr>
                <a:spcBef>
                  <a:spcPts val="0"/>
                </a:spcBef>
                <a:buNone/>
              </a:pPr>
              <a:t>‹Nr.›</a:t>
            </a:fld>
            <a:endParaRPr lang="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de"/>
              <a:pPr>
                <a:spcBef>
                  <a:spcPts val="0"/>
                </a:spcBef>
                <a:buNone/>
              </a:pPr>
              <a:t>‹Nr.›</a:t>
            </a:fld>
            <a:endParaRPr lang="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de"/>
              <a:pPr>
                <a:spcBef>
                  <a:spcPts val="0"/>
                </a:spcBef>
                <a:buNone/>
              </a:pPr>
              <a:t>‹Nr.›</a:t>
            </a:fld>
            <a:endParaRPr lang="de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de"/>
              <a:t>Zahlentheorie</a:t>
            </a:r>
          </a:p>
        </p:txBody>
      </p:sp>
      <p:sp>
        <p:nvSpPr>
          <p:cNvPr id="31" name="Shape 31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3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de"/>
              <a:t>Inhalt</a:t>
            </a:r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683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lang="de" sz="2200"/>
              <a:t>Die Vielfachmenge</a:t>
            </a:r>
          </a:p>
          <a:p>
            <a:pPr marL="457200" lvl="0" indent="-3683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lang="de" sz="2200"/>
              <a:t>gemeinsames und kleinstes gemeinsamer Vielfaches</a:t>
            </a:r>
          </a:p>
          <a:p>
            <a:pPr marL="457200" lvl="0" indent="-3683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lang="de" sz="2200"/>
              <a:t>gemeinsamer und größter gemeinsamer Teiler</a:t>
            </a:r>
          </a:p>
          <a:p>
            <a:pPr marL="457200" lvl="0" indent="-3683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lang="de" sz="2200"/>
              <a:t>Teilbarkeitskriterium</a:t>
            </a:r>
          </a:p>
          <a:p>
            <a:pPr marL="457200" lvl="0" indent="-3683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lang="de" sz="2200"/>
              <a:t>ggT und die Primfaktorzerlegung</a:t>
            </a:r>
          </a:p>
          <a:p>
            <a:pPr marL="457200" lvl="0" indent="-3683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lang="de" sz="2200"/>
              <a:t>Division mit Rest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467544" y="1635646"/>
            <a:ext cx="5544616" cy="720080"/>
          </a:xfrm>
          <a:prstGeom prst="rect">
            <a:avLst/>
          </a:prstGeom>
          <a:solidFill>
            <a:srgbClr val="FFFF00">
              <a:alpha val="20000"/>
            </a:srgbClr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de"/>
              <a:t>Die Vielfachmenge</a:t>
            </a:r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de" sz="1400" b="1" u="sng" dirty="0"/>
              <a:t>Was ist ein Vielfaches?</a:t>
            </a:r>
          </a:p>
          <a:p>
            <a:pPr rtl="0">
              <a:spcBef>
                <a:spcPts val="0"/>
              </a:spcBef>
              <a:buNone/>
            </a:pPr>
            <a:endParaRPr sz="1200" dirty="0"/>
          </a:p>
          <a:p>
            <a:pPr rtl="0">
              <a:spcBef>
                <a:spcPts val="0"/>
              </a:spcBef>
              <a:buNone/>
            </a:pPr>
            <a:r>
              <a:rPr lang="de" sz="1200" b="1" u="sng" dirty="0"/>
              <a:t>Definition</a:t>
            </a:r>
            <a:r>
              <a:rPr lang="de" sz="1200" b="1" u="sng" dirty="0" smtClean="0"/>
              <a:t>: </a:t>
            </a:r>
            <a:r>
              <a:rPr lang="de" sz="1200" b="1" dirty="0" smtClean="0"/>
              <a:t>   </a:t>
            </a:r>
            <a:r>
              <a:rPr lang="de" sz="1200" dirty="0" smtClean="0"/>
              <a:t>Sei        </a:t>
            </a:r>
            <a:r>
              <a:rPr lang="de" sz="1200" dirty="0"/>
              <a:t>	Die Menge V(a) = {		</a:t>
            </a:r>
            <a:r>
              <a:rPr lang="de" sz="1200" dirty="0" smtClean="0"/>
              <a:t>}</a:t>
            </a:r>
            <a:endParaRPr lang="de" sz="1200" dirty="0"/>
          </a:p>
          <a:p>
            <a:pPr marL="457200" indent="457200" rtl="0">
              <a:spcBef>
                <a:spcPts val="0"/>
              </a:spcBef>
              <a:buNone/>
            </a:pPr>
            <a:endParaRPr lang="de" sz="1200" dirty="0" smtClean="0"/>
          </a:p>
          <a:p>
            <a:pPr marL="457200" indent="457200" rtl="0">
              <a:spcBef>
                <a:spcPts val="0"/>
              </a:spcBef>
              <a:buNone/>
            </a:pPr>
            <a:r>
              <a:rPr lang="de" sz="1200" dirty="0" smtClean="0"/>
              <a:t>heißt </a:t>
            </a:r>
            <a:r>
              <a:rPr lang="de" sz="1200" b="1" dirty="0">
                <a:solidFill>
                  <a:srgbClr val="FF0000"/>
                </a:solidFill>
              </a:rPr>
              <a:t>Vielfachmenge</a:t>
            </a:r>
            <a:r>
              <a:rPr lang="de" sz="1200" dirty="0"/>
              <a:t> von a.</a:t>
            </a:r>
          </a:p>
          <a:p>
            <a:pPr marL="457200" indent="457200" rtl="0">
              <a:spcBef>
                <a:spcPts val="0"/>
              </a:spcBef>
              <a:buNone/>
            </a:pPr>
            <a:r>
              <a:rPr lang="de" sz="1200" dirty="0"/>
              <a:t> </a:t>
            </a:r>
          </a:p>
          <a:p>
            <a:pPr marL="0" indent="0" rtl="0">
              <a:spcBef>
                <a:spcPts val="0"/>
              </a:spcBef>
              <a:buNone/>
            </a:pPr>
            <a:r>
              <a:rPr lang="de" sz="1200" b="1" u="sng" dirty="0"/>
              <a:t>Beispiele:</a:t>
            </a:r>
          </a:p>
          <a:p>
            <a:pPr marL="0" indent="0" rtl="0">
              <a:spcBef>
                <a:spcPts val="0"/>
              </a:spcBef>
              <a:buNone/>
            </a:pPr>
            <a:endParaRPr lang="de" sz="1200" dirty="0" smtClean="0"/>
          </a:p>
          <a:p>
            <a:pPr marL="0" indent="0" rtl="0">
              <a:spcBef>
                <a:spcPts val="0"/>
              </a:spcBef>
              <a:buNone/>
            </a:pPr>
            <a:r>
              <a:rPr lang="de" sz="1200" dirty="0" smtClean="0"/>
              <a:t>V(3</a:t>
            </a:r>
            <a:r>
              <a:rPr lang="de" sz="1200" dirty="0"/>
              <a:t>)={3,6,9,12,15,18</a:t>
            </a:r>
            <a:r>
              <a:rPr lang="de" sz="1200" dirty="0" smtClean="0"/>
              <a:t>,...}</a:t>
            </a:r>
          </a:p>
          <a:p>
            <a:pPr marL="0" indent="0" rtl="0">
              <a:spcBef>
                <a:spcPts val="0"/>
              </a:spcBef>
              <a:buNone/>
            </a:pPr>
            <a:endParaRPr lang="de" sz="1200" dirty="0"/>
          </a:p>
          <a:p>
            <a:pPr marL="0" indent="0">
              <a:spcBef>
                <a:spcPts val="0"/>
              </a:spcBef>
              <a:buNone/>
            </a:pPr>
            <a:r>
              <a:rPr lang="de" sz="1200" dirty="0"/>
              <a:t>V(1)=</a:t>
            </a:r>
          </a:p>
        </p:txBody>
      </p:sp>
      <p:pic>
        <p:nvPicPr>
          <p:cNvPr id="44" name="Shape 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34649" y="1658844"/>
            <a:ext cx="485775" cy="219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Shape 4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779912" y="1707654"/>
            <a:ext cx="952500" cy="209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Shape 4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991311" y="3146747"/>
            <a:ext cx="180975" cy="18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/>
          <p:cNvSpPr/>
          <p:nvPr/>
        </p:nvSpPr>
        <p:spPr>
          <a:xfrm>
            <a:off x="467544" y="3435846"/>
            <a:ext cx="6192688" cy="720080"/>
          </a:xfrm>
          <a:prstGeom prst="rect">
            <a:avLst/>
          </a:prstGeom>
          <a:solidFill>
            <a:srgbClr val="FFFF00">
              <a:alpha val="20000"/>
            </a:srgbClr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/>
        </p:nvSpPr>
        <p:spPr>
          <a:xfrm>
            <a:off x="467544" y="1563638"/>
            <a:ext cx="6192688" cy="432048"/>
          </a:xfrm>
          <a:prstGeom prst="rect">
            <a:avLst/>
          </a:prstGeom>
          <a:solidFill>
            <a:srgbClr val="FFFF00">
              <a:alpha val="20000"/>
            </a:srgbClr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de" sz="2400"/>
              <a:t>Gemeinsames und kleinstes gemeinsames Vielfaches</a:t>
            </a:r>
          </a:p>
        </p:txBody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de" sz="1200" b="1" u="sng" dirty="0"/>
              <a:t>Gemeinsames Vielfaches:</a:t>
            </a:r>
          </a:p>
          <a:p>
            <a:pPr rtl="0">
              <a:spcBef>
                <a:spcPts val="0"/>
              </a:spcBef>
              <a:buNone/>
            </a:pPr>
            <a:endParaRPr lang="de" sz="1200" dirty="0" smtClean="0"/>
          </a:p>
          <a:p>
            <a:pPr rtl="0">
              <a:spcBef>
                <a:spcPts val="0"/>
              </a:spcBef>
              <a:buNone/>
            </a:pPr>
            <a:r>
              <a:rPr lang="de" sz="1200" dirty="0" smtClean="0"/>
              <a:t>Seien </a:t>
            </a:r>
            <a:r>
              <a:rPr lang="de" sz="1200" dirty="0"/>
              <a:t>a,b </a:t>
            </a:r>
            <a:r>
              <a:rPr lang="de" sz="1200" dirty="0" smtClean="0"/>
              <a:t>        .  Jedes </a:t>
            </a:r>
            <a:r>
              <a:rPr lang="de" sz="1200" dirty="0"/>
              <a:t>v   </a:t>
            </a:r>
            <a:r>
              <a:rPr lang="de" sz="1200" dirty="0" smtClean="0"/>
              <a:t>  V(a</a:t>
            </a:r>
            <a:r>
              <a:rPr lang="de" sz="1200" dirty="0"/>
              <a:t>)   </a:t>
            </a:r>
            <a:r>
              <a:rPr lang="de" sz="1200" dirty="0" smtClean="0"/>
              <a:t>  </a:t>
            </a:r>
            <a:r>
              <a:rPr lang="de" sz="1200" dirty="0"/>
              <a:t>V(b</a:t>
            </a:r>
            <a:r>
              <a:rPr lang="de" sz="1200" dirty="0" smtClean="0"/>
              <a:t>)  heißt </a:t>
            </a:r>
            <a:r>
              <a:rPr lang="de" sz="1200" b="1" dirty="0">
                <a:solidFill>
                  <a:srgbClr val="FF0000"/>
                </a:solidFill>
              </a:rPr>
              <a:t>gemeinsames Vielfaches </a:t>
            </a:r>
            <a:r>
              <a:rPr lang="de" sz="1200" dirty="0"/>
              <a:t>von a und b.</a:t>
            </a:r>
          </a:p>
          <a:p>
            <a:pPr rtl="0">
              <a:spcBef>
                <a:spcPts val="0"/>
              </a:spcBef>
              <a:buNone/>
            </a:pPr>
            <a:endParaRPr lang="de" sz="1200" dirty="0" smtClean="0"/>
          </a:p>
          <a:p>
            <a:pPr rtl="0">
              <a:spcBef>
                <a:spcPts val="0"/>
              </a:spcBef>
              <a:buNone/>
            </a:pPr>
            <a:r>
              <a:rPr lang="de" sz="1200" dirty="0" smtClean="0"/>
              <a:t>V(6</a:t>
            </a:r>
            <a:r>
              <a:rPr lang="de" sz="1200" dirty="0"/>
              <a:t>)={6,12,18,24,30,36,...}</a:t>
            </a:r>
          </a:p>
          <a:p>
            <a:pPr rtl="0">
              <a:spcBef>
                <a:spcPts val="0"/>
              </a:spcBef>
              <a:buNone/>
            </a:pPr>
            <a:endParaRPr lang="de" sz="1200" dirty="0" smtClean="0"/>
          </a:p>
          <a:p>
            <a:pPr rtl="0">
              <a:spcBef>
                <a:spcPts val="0"/>
              </a:spcBef>
              <a:buNone/>
            </a:pPr>
            <a:r>
              <a:rPr lang="de" sz="1200" dirty="0" smtClean="0"/>
              <a:t>V(5</a:t>
            </a:r>
            <a:r>
              <a:rPr lang="de" sz="1200" dirty="0"/>
              <a:t>)={5,10,15,20,25,30,...}</a:t>
            </a:r>
          </a:p>
          <a:p>
            <a:pPr rtl="0">
              <a:spcBef>
                <a:spcPts val="0"/>
              </a:spcBef>
              <a:buNone/>
            </a:pPr>
            <a:endParaRPr lang="de" sz="1200" dirty="0" smtClean="0"/>
          </a:p>
          <a:p>
            <a:pPr rtl="0">
              <a:spcBef>
                <a:spcPts val="0"/>
              </a:spcBef>
              <a:buNone/>
            </a:pPr>
            <a:r>
              <a:rPr lang="de" sz="1200" dirty="0" smtClean="0"/>
              <a:t>V(6</a:t>
            </a:r>
            <a:r>
              <a:rPr lang="de" sz="1200" dirty="0"/>
              <a:t>)    </a:t>
            </a:r>
            <a:r>
              <a:rPr lang="de" sz="1200" dirty="0" smtClean="0"/>
              <a:t>  V(5</a:t>
            </a:r>
            <a:r>
              <a:rPr lang="de" sz="1200" dirty="0"/>
              <a:t>)={30,60,90</a:t>
            </a:r>
            <a:r>
              <a:rPr lang="de" sz="1200" dirty="0" smtClean="0"/>
              <a:t>,...}</a:t>
            </a:r>
          </a:p>
          <a:p>
            <a:pPr rtl="0">
              <a:spcBef>
                <a:spcPts val="0"/>
              </a:spcBef>
              <a:buNone/>
            </a:pPr>
            <a:endParaRPr lang="de" sz="1200" dirty="0"/>
          </a:p>
          <a:p>
            <a:pPr rtl="0">
              <a:spcBef>
                <a:spcPts val="0"/>
              </a:spcBef>
              <a:buNone/>
            </a:pPr>
            <a:r>
              <a:rPr lang="de" sz="1200" b="1" u="sng" dirty="0"/>
              <a:t>Kleinstes gemeinsames Vielfaches:</a:t>
            </a:r>
          </a:p>
          <a:p>
            <a:pPr rtl="0">
              <a:spcBef>
                <a:spcPts val="0"/>
              </a:spcBef>
              <a:buNone/>
            </a:pPr>
            <a:endParaRPr lang="de" sz="1200" dirty="0" smtClean="0"/>
          </a:p>
          <a:p>
            <a:pPr rtl="0">
              <a:spcBef>
                <a:spcPts val="0"/>
              </a:spcBef>
              <a:buNone/>
            </a:pPr>
            <a:r>
              <a:rPr lang="de" sz="1200" dirty="0" smtClean="0"/>
              <a:t>Seien a,b          .  Sei </a:t>
            </a:r>
            <a:r>
              <a:rPr lang="de" sz="1200" dirty="0"/>
              <a:t>V=V(a)    V(b</a:t>
            </a:r>
            <a:r>
              <a:rPr lang="de" sz="1200" dirty="0" smtClean="0"/>
              <a:t>)   Sei </a:t>
            </a:r>
            <a:r>
              <a:rPr lang="de" sz="1200" dirty="0"/>
              <a:t>k  </a:t>
            </a:r>
            <a:r>
              <a:rPr lang="de" sz="1200" dirty="0" smtClean="0"/>
              <a:t> V </a:t>
            </a:r>
            <a:r>
              <a:rPr lang="de" sz="1200" dirty="0"/>
              <a:t>und es gelte </a:t>
            </a:r>
            <a:r>
              <a:rPr lang="de" sz="1200" dirty="0" smtClean="0"/>
              <a:t>	 . </a:t>
            </a:r>
            <a:r>
              <a:rPr lang="de" sz="1200" dirty="0"/>
              <a:t>k = v</a:t>
            </a:r>
          </a:p>
          <a:p>
            <a:pPr rtl="0">
              <a:spcBef>
                <a:spcPts val="0"/>
              </a:spcBef>
              <a:buNone/>
            </a:pPr>
            <a:endParaRPr lang="de" sz="1200" dirty="0" smtClean="0"/>
          </a:p>
          <a:p>
            <a:pPr rtl="0">
              <a:spcBef>
                <a:spcPts val="0"/>
              </a:spcBef>
              <a:buNone/>
            </a:pPr>
            <a:r>
              <a:rPr lang="de" sz="1200" dirty="0" smtClean="0"/>
              <a:t>dann </a:t>
            </a:r>
            <a:r>
              <a:rPr lang="de" sz="1200" dirty="0"/>
              <a:t>heißt k </a:t>
            </a:r>
            <a:r>
              <a:rPr lang="de" sz="1200" b="1" dirty="0">
                <a:solidFill>
                  <a:srgbClr val="FF0000"/>
                </a:solidFill>
              </a:rPr>
              <a:t>kleinstes gemeinsames Vielfaches</a:t>
            </a:r>
            <a:r>
              <a:rPr lang="de" sz="1200" dirty="0"/>
              <a:t>. </a:t>
            </a:r>
            <a:r>
              <a:rPr lang="de" sz="1200" dirty="0" smtClean="0"/>
              <a:t>Man </a:t>
            </a:r>
            <a:r>
              <a:rPr lang="de" sz="1200" dirty="0"/>
              <a:t>schreibt auch </a:t>
            </a:r>
            <a:r>
              <a:rPr lang="de" sz="1200" b="1" dirty="0">
                <a:solidFill>
                  <a:srgbClr val="FF0000"/>
                </a:solidFill>
              </a:rPr>
              <a:t>k = kgV(a,b)</a:t>
            </a:r>
          </a:p>
        </p:txBody>
      </p:sp>
      <p:pic>
        <p:nvPicPr>
          <p:cNvPr id="53" name="Shape 5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44469" y="1632903"/>
            <a:ext cx="314325" cy="209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Shape 5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69115" y="1685456"/>
            <a:ext cx="104775" cy="133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Shape 5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771800" y="1707654"/>
            <a:ext cx="123825" cy="133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Shape 5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93688" y="2769698"/>
            <a:ext cx="123825" cy="133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Shape 5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505945" y="3509188"/>
            <a:ext cx="123825" cy="133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Shape 5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563564" y="3490206"/>
            <a:ext cx="476250" cy="152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Shape 59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252900" y="3486280"/>
            <a:ext cx="295275" cy="171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Shape 5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419872" y="3507854"/>
            <a:ext cx="104775" cy="133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de" sz="2400"/>
              <a:t>Gemeinsamer und größter gemeinsamer Teiler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de" sz="1200" b="1" u="sng"/>
              <a:t>Gemeinsamer Teiler:</a:t>
            </a:r>
          </a:p>
          <a:p>
            <a:pPr rtl="0">
              <a:spcBef>
                <a:spcPts val="0"/>
              </a:spcBef>
              <a:buNone/>
            </a:pPr>
            <a:r>
              <a:rPr lang="de" sz="1200"/>
              <a:t>Sei a, b </a:t>
            </a:r>
          </a:p>
          <a:p>
            <a:pPr rtl="0">
              <a:spcBef>
                <a:spcPts val="0"/>
              </a:spcBef>
              <a:buNone/>
            </a:pPr>
            <a:r>
              <a:rPr lang="de" sz="1200"/>
              <a:t>Jedes t e T(a)   T(b) heißt gemeinsamer Teiler von a und b.</a:t>
            </a:r>
          </a:p>
          <a:p>
            <a:pPr rtl="0">
              <a:spcBef>
                <a:spcPts val="0"/>
              </a:spcBef>
              <a:buNone/>
            </a:pPr>
            <a:r>
              <a:rPr lang="de" sz="1200"/>
              <a:t>T(6)={1,2,3,6}</a:t>
            </a:r>
          </a:p>
          <a:p>
            <a:pPr rtl="0">
              <a:spcBef>
                <a:spcPts val="0"/>
              </a:spcBef>
              <a:buNone/>
            </a:pPr>
            <a:r>
              <a:rPr lang="de" sz="1200"/>
              <a:t>T(8)={1,2,4,8}</a:t>
            </a:r>
          </a:p>
          <a:p>
            <a:pPr rtl="0">
              <a:spcBef>
                <a:spcPts val="0"/>
              </a:spcBef>
              <a:buNone/>
            </a:pPr>
            <a:r>
              <a:rPr lang="de" sz="1200"/>
              <a:t>T(6)   T(8)={1,2}</a:t>
            </a:r>
          </a:p>
          <a:p>
            <a:pPr rtl="0">
              <a:spcBef>
                <a:spcPts val="0"/>
              </a:spcBef>
              <a:buNone/>
            </a:pPr>
            <a:r>
              <a:rPr lang="de" sz="1200" b="1" u="sng"/>
              <a:t>Größter gemeinsamer Teiler:</a:t>
            </a:r>
          </a:p>
          <a:p>
            <a:pPr rtl="0">
              <a:spcBef>
                <a:spcPts val="0"/>
              </a:spcBef>
              <a:buNone/>
            </a:pPr>
            <a:r>
              <a:rPr lang="de" sz="1200"/>
              <a:t>Seien a, b </a:t>
            </a:r>
          </a:p>
          <a:p>
            <a:pPr rtl="0">
              <a:spcBef>
                <a:spcPts val="0"/>
              </a:spcBef>
              <a:buNone/>
            </a:pPr>
            <a:r>
              <a:rPr lang="de" sz="1200"/>
              <a:t>Sei T = T(a)    T(b)</a:t>
            </a:r>
          </a:p>
          <a:p>
            <a:pPr rtl="0">
              <a:spcBef>
                <a:spcPts val="0"/>
              </a:spcBef>
              <a:buNone/>
            </a:pPr>
            <a:r>
              <a:rPr lang="de" sz="1200"/>
              <a:t>Sei g e T und es gelte</a:t>
            </a:r>
          </a:p>
          <a:p>
            <a:pPr rtl="0">
              <a:spcBef>
                <a:spcPts val="0"/>
              </a:spcBef>
              <a:buNone/>
            </a:pPr>
            <a:r>
              <a:rPr lang="de" sz="1200"/>
              <a:t>	   : t    g</a:t>
            </a:r>
          </a:p>
          <a:p>
            <a:pPr rtl="0">
              <a:spcBef>
                <a:spcPts val="0"/>
              </a:spcBef>
              <a:buNone/>
            </a:pPr>
            <a:r>
              <a:rPr lang="de" sz="1200"/>
              <a:t>Dann heißt g größter gemeinsamer Teiler von a und b.</a:t>
            </a:r>
          </a:p>
          <a:p>
            <a:pPr>
              <a:spcBef>
                <a:spcPts val="0"/>
              </a:spcBef>
              <a:buNone/>
            </a:pPr>
            <a:r>
              <a:rPr lang="de" sz="1200"/>
              <a:t>Man schreibt auch g = ggT(a,b)</a:t>
            </a:r>
          </a:p>
        </p:txBody>
      </p:sp>
      <p:pic>
        <p:nvPicPr>
          <p:cNvPr id="66" name="Shape 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09825" y="1618200"/>
            <a:ext cx="295275" cy="171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Shape 6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88600" y="3170375"/>
            <a:ext cx="295275" cy="171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Shape 6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79525" y="1895500"/>
            <a:ext cx="142875" cy="152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Shape 6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6425" y="2681775"/>
            <a:ext cx="142875" cy="152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Shape 7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64800" y="3441625"/>
            <a:ext cx="142875" cy="152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Shape 7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61775" y="3929150"/>
            <a:ext cx="581025" cy="180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Shape 7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309850" y="3962475"/>
            <a:ext cx="95250" cy="114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Shape 7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276850" y="1481625"/>
            <a:ext cx="3409950" cy="1352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de"/>
              <a:t>Teilbarkeitskriterium</a:t>
            </a:r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de" sz="1200"/>
              <a:t>Seien a,b        \{1}  mit </a:t>
            </a:r>
          </a:p>
          <a:p>
            <a:pPr rtl="0">
              <a:spcBef>
                <a:spcPts val="0"/>
              </a:spcBef>
              <a:buNone/>
            </a:pPr>
            <a:r>
              <a:rPr lang="de" sz="1200"/>
              <a:t>a = 		   und b =</a:t>
            </a:r>
          </a:p>
          <a:p>
            <a:pPr rtl="0">
              <a:spcBef>
                <a:spcPts val="0"/>
              </a:spcBef>
              <a:buNone/>
            </a:pPr>
            <a:endParaRPr sz="1200"/>
          </a:p>
          <a:p>
            <a:pPr rtl="0">
              <a:spcBef>
                <a:spcPts val="0"/>
              </a:spcBef>
              <a:buNone/>
            </a:pPr>
            <a:r>
              <a:rPr lang="de" sz="1200"/>
              <a:t>dann gelte a | b ⇔ </a:t>
            </a:r>
          </a:p>
          <a:p>
            <a:pPr rtl="0">
              <a:spcBef>
                <a:spcPts val="0"/>
              </a:spcBef>
              <a:buNone/>
            </a:pPr>
            <a:r>
              <a:rPr lang="de" sz="1200" b="1" u="sng"/>
              <a:t>Erklärung der Schreibweise:</a:t>
            </a:r>
          </a:p>
          <a:p>
            <a:pPr rtl="0">
              <a:spcBef>
                <a:spcPts val="0"/>
              </a:spcBef>
              <a:buNone/>
            </a:pPr>
            <a:r>
              <a:rPr lang="de" sz="1200"/>
              <a:t>a=180=</a:t>
            </a:r>
          </a:p>
          <a:p>
            <a:pPr rtl="0">
              <a:spcBef>
                <a:spcPts val="0"/>
              </a:spcBef>
              <a:buNone/>
            </a:pPr>
            <a:endParaRPr sz="1200"/>
          </a:p>
          <a:p>
            <a:pPr rtl="0">
              <a:spcBef>
                <a:spcPts val="0"/>
              </a:spcBef>
              <a:buNone/>
            </a:pPr>
            <a:endParaRPr sz="1200"/>
          </a:p>
          <a:p>
            <a:pPr rtl="0">
              <a:spcBef>
                <a:spcPts val="0"/>
              </a:spcBef>
              <a:buNone/>
            </a:pPr>
            <a:endParaRPr sz="1200"/>
          </a:p>
          <a:p>
            <a:pPr rtl="0">
              <a:spcBef>
                <a:spcPts val="0"/>
              </a:spcBef>
              <a:buNone/>
            </a:pPr>
            <a:r>
              <a:rPr lang="de" sz="1200" b="1" u="sng"/>
              <a:t>Beispiel:</a:t>
            </a:r>
          </a:p>
          <a:p>
            <a:pPr>
              <a:spcBef>
                <a:spcPts val="0"/>
              </a:spcBef>
              <a:buNone/>
            </a:pPr>
            <a:endParaRPr sz="1200"/>
          </a:p>
        </p:txBody>
      </p:sp>
      <p:pic>
        <p:nvPicPr>
          <p:cNvPr id="80" name="Shape 8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08825" y="1354100"/>
            <a:ext cx="295275" cy="180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Shape 8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9450" y="1525550"/>
            <a:ext cx="638175" cy="438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Shape 8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05887" y="1535075"/>
            <a:ext cx="600075" cy="41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Shape 8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799412" y="2139800"/>
            <a:ext cx="1162050" cy="247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Shape 8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089975" y="2628400"/>
            <a:ext cx="1838325" cy="219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Shape 85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513700" y="2847475"/>
            <a:ext cx="923925" cy="838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Shape 86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579725" y="3940800"/>
            <a:ext cx="4133850" cy="523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2400"/>
              <a:t>Der ggT und die PFZ</a:t>
            </a:r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de" sz="1200"/>
              <a:t>a=180=	2</a:t>
            </a:r>
            <a:r>
              <a:rPr lang="de" sz="1200" baseline="30000"/>
              <a:t>2</a:t>
            </a:r>
            <a:r>
              <a:rPr lang="de" sz="1200"/>
              <a:t>*3</a:t>
            </a:r>
            <a:r>
              <a:rPr lang="de" sz="1200" baseline="30000"/>
              <a:t>2</a:t>
            </a:r>
            <a:r>
              <a:rPr lang="de" sz="1200"/>
              <a:t>*5</a:t>
            </a:r>
            <a:r>
              <a:rPr lang="de" sz="1200" baseline="30000"/>
              <a:t>1</a:t>
            </a:r>
          </a:p>
          <a:p>
            <a:pPr marL="0" marR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de" sz="1200"/>
              <a:t>b=600=	2</a:t>
            </a:r>
            <a:r>
              <a:rPr lang="de" sz="1200" baseline="30000"/>
              <a:t>3</a:t>
            </a:r>
            <a:r>
              <a:rPr lang="de" sz="1200"/>
              <a:t>*3</a:t>
            </a:r>
            <a:r>
              <a:rPr lang="de" sz="1200" baseline="30000"/>
              <a:t>1</a:t>
            </a:r>
            <a:r>
              <a:rPr lang="de" sz="1200"/>
              <a:t>*5</a:t>
            </a:r>
            <a:r>
              <a:rPr lang="de" sz="1200" baseline="30000"/>
              <a:t>2</a:t>
            </a:r>
          </a:p>
          <a:p>
            <a:pPr marL="0" marR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de" sz="1200"/>
              <a:t>kgV=		2</a:t>
            </a:r>
            <a:r>
              <a:rPr lang="de" sz="1200" baseline="30000"/>
              <a:t>3</a:t>
            </a:r>
            <a:r>
              <a:rPr lang="de" sz="1200"/>
              <a:t>*3</a:t>
            </a:r>
            <a:r>
              <a:rPr lang="de" sz="1200" baseline="30000"/>
              <a:t>2</a:t>
            </a:r>
            <a:r>
              <a:rPr lang="de" sz="1200"/>
              <a:t>*5</a:t>
            </a:r>
            <a:r>
              <a:rPr lang="de" sz="1200" baseline="30000"/>
              <a:t>2</a:t>
            </a:r>
          </a:p>
          <a:p>
            <a:pPr marL="0" marR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de" sz="1200"/>
              <a:t>ggT=		2</a:t>
            </a:r>
            <a:r>
              <a:rPr lang="de" sz="1200" baseline="30000"/>
              <a:t>2</a:t>
            </a:r>
            <a:r>
              <a:rPr lang="de" sz="1200"/>
              <a:t>*3</a:t>
            </a:r>
            <a:r>
              <a:rPr lang="de" sz="1200" baseline="30000"/>
              <a:t>1</a:t>
            </a:r>
            <a:r>
              <a:rPr lang="de" sz="1200"/>
              <a:t>*5</a:t>
            </a:r>
            <a:r>
              <a:rPr lang="de" sz="1200" baseline="30000"/>
              <a:t>1</a:t>
            </a:r>
          </a:p>
          <a:p>
            <a:pPr marL="0" marR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de" sz="1200"/>
              <a:t>Seien a,b  	  /{1}	mit a=		   und b=</a:t>
            </a:r>
          </a:p>
          <a:p>
            <a:pPr marL="0" marR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de" sz="1200"/>
              <a:t>Dann gilt ggT(a,b)=  p p</a:t>
            </a:r>
            <a:r>
              <a:rPr lang="de" sz="1200" b="1" baseline="30000"/>
              <a:t>min(mp,np)</a:t>
            </a:r>
          </a:p>
          <a:p>
            <a:pPr marL="0" marR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1200" b="1" baseline="30000"/>
          </a:p>
          <a:p>
            <a:pPr marL="0" marR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de" sz="1200" b="1" u="sng"/>
              <a:t>Beweis:</a:t>
            </a:r>
            <a:r>
              <a:rPr lang="de" sz="1200"/>
              <a:t>	(1)g=    p</a:t>
            </a:r>
            <a:r>
              <a:rPr lang="de" sz="1200" b="1" baseline="30000"/>
              <a:t>min(mp,np)</a:t>
            </a:r>
            <a:r>
              <a:rPr lang="de" sz="1200"/>
              <a:t>  </a:t>
            </a:r>
            <a:r>
              <a:rPr lang="de" sz="1400" b="1"/>
              <a:t>∈</a:t>
            </a:r>
            <a:r>
              <a:rPr lang="de" sz="1200"/>
              <a:t>T(a)∩T(b)</a:t>
            </a:r>
          </a:p>
          <a:p>
            <a:pPr marL="0" marR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de" sz="1200"/>
              <a:t>		(2)g=ist ggT(a,b)</a:t>
            </a:r>
          </a:p>
          <a:p>
            <a:pPr marL="0" marR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de" sz="1200"/>
              <a:t>kgV(a,b)=    p</a:t>
            </a:r>
            <a:r>
              <a:rPr lang="de" sz="1200" b="1" baseline="30000"/>
              <a:t>max(mp,np)</a:t>
            </a:r>
            <a:r>
              <a:rPr lang="de" sz="1200" b="1"/>
              <a:t> </a:t>
            </a:r>
          </a:p>
          <a:p>
            <a:pPr marL="0" marR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de" sz="1200"/>
              <a:t>ggT(a,b)*KgV(a,b)</a:t>
            </a:r>
          </a:p>
          <a:p>
            <a:pPr marL="0" marR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de" sz="1200"/>
              <a:t>=     p</a:t>
            </a:r>
            <a:r>
              <a:rPr lang="de" sz="1200" b="1" baseline="30000"/>
              <a:t>min(mp,np)</a:t>
            </a:r>
            <a:r>
              <a:rPr lang="de" sz="1200"/>
              <a:t> *   p</a:t>
            </a:r>
            <a:r>
              <a:rPr lang="de" sz="1200" b="1" baseline="30000"/>
              <a:t>max(mp.np)</a:t>
            </a:r>
            <a:r>
              <a:rPr lang="de" sz="1200"/>
              <a:t> </a:t>
            </a:r>
          </a:p>
          <a:p>
            <a:pPr marL="0" marR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de" sz="1200"/>
              <a:t>=    p</a:t>
            </a:r>
            <a:r>
              <a:rPr lang="de" sz="1200" b="1" baseline="30000"/>
              <a:t>min(mp,np)+max(mp,np)</a:t>
            </a:r>
            <a:r>
              <a:rPr lang="de" sz="1200"/>
              <a:t>=    p</a:t>
            </a:r>
            <a:r>
              <a:rPr lang="de" sz="1200" b="1" baseline="30000"/>
              <a:t>mp+np</a:t>
            </a:r>
            <a:r>
              <a:rPr lang="de" sz="1200"/>
              <a:t>=     p</a:t>
            </a:r>
            <a:r>
              <a:rPr lang="de" sz="1200" b="1" baseline="30000"/>
              <a:t>mp</a:t>
            </a:r>
            <a:r>
              <a:rPr lang="de" sz="1200"/>
              <a:t>*     p</a:t>
            </a:r>
            <a:r>
              <a:rPr lang="de" sz="1200" b="1" baseline="30000"/>
              <a:t>np</a:t>
            </a:r>
            <a:r>
              <a:rPr lang="de" sz="1200"/>
              <a:t>=a*b</a:t>
            </a:r>
          </a:p>
        </p:txBody>
      </p:sp>
      <p:pic>
        <p:nvPicPr>
          <p:cNvPr id="93" name="Shape 9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17725" y="2388500"/>
            <a:ext cx="308875" cy="189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Shape 9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500000" y="2373625"/>
            <a:ext cx="476250" cy="219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Shape 9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370900" y="2359337"/>
            <a:ext cx="485775" cy="247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Shape 9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875700" y="2641600"/>
            <a:ext cx="171450" cy="209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Shape 9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816450" y="3177325"/>
            <a:ext cx="171450" cy="209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Shape 9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53375" y="4213650"/>
            <a:ext cx="171450" cy="209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Shape 9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210775" y="3718975"/>
            <a:ext cx="171450" cy="209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Shape 10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460025" y="4213650"/>
            <a:ext cx="171450" cy="209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Shape 10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24800" y="4456525"/>
            <a:ext cx="171450" cy="209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Shape 10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064100" y="4456525"/>
            <a:ext cx="171450" cy="209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Shape 10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782675" y="4456525"/>
            <a:ext cx="171450" cy="209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Shape 10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254950" y="4456525"/>
            <a:ext cx="171450" cy="209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de"/>
              <a:t>Euklidischer Algorithmus</a:t>
            </a:r>
          </a:p>
        </p:txBody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de"/>
              <a:t>Division mit Rest</a:t>
            </a:r>
          </a:p>
          <a:p>
            <a:pPr rtl="0">
              <a:spcBef>
                <a:spcPts val="0"/>
              </a:spcBef>
              <a:buNone/>
            </a:pPr>
            <a:r>
              <a:rPr lang="de" sz="1200"/>
              <a:t>PFZ(154756514557451554751455475141554412125475848614561456456213456789456213456478693)=Problem?</a:t>
            </a:r>
          </a:p>
          <a:p>
            <a:pPr>
              <a:spcBef>
                <a:spcPts val="0"/>
              </a:spcBef>
              <a:buNone/>
            </a:pPr>
            <a:r>
              <a:rPr lang="de" sz="1200"/>
              <a:t>Seien a</a:t>
            </a:r>
            <a:r>
              <a:rPr lang="de" sz="1400" b="1"/>
              <a:t>∈</a:t>
            </a:r>
            <a:r>
              <a:rPr lang="de" sz="1200"/>
              <a:t>ℤ und b	   . Dann existiert genau 1 Zahlenpaar q,r </a:t>
            </a:r>
            <a:r>
              <a:rPr lang="de" sz="1400" b="1"/>
              <a:t>∈</a:t>
            </a:r>
            <a:r>
              <a:rPr lang="de" sz="1200"/>
              <a:t>ℤ mit a=q*b+r und 0≤r&lt;b</a:t>
            </a:r>
          </a:p>
        </p:txBody>
      </p:sp>
      <p:pic>
        <p:nvPicPr>
          <p:cNvPr id="111" name="Shape 1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46675" y="2165775"/>
            <a:ext cx="308875" cy="1893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183</Words>
  <Application>Microsoft Office PowerPoint</Application>
  <PresentationFormat>Bildschirmpräsentation (16:9)</PresentationFormat>
  <Paragraphs>79</Paragraphs>
  <Slides>8</Slides>
  <Notes>8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simple-light</vt:lpstr>
      <vt:lpstr>Zahlentheorie</vt:lpstr>
      <vt:lpstr>Inhalt</vt:lpstr>
      <vt:lpstr>Die Vielfachmenge</vt:lpstr>
      <vt:lpstr>Gemeinsames und kleinstes gemeinsames Vielfaches</vt:lpstr>
      <vt:lpstr>Gemeinsamer und größter gemeinsamer Teiler</vt:lpstr>
      <vt:lpstr>Teilbarkeitskriterium</vt:lpstr>
      <vt:lpstr>Der ggT und die PFZ</vt:lpstr>
      <vt:lpstr>Euklidischer Algorithmus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Zahlentheorie</dc:title>
  <dc:creator>NJockisch</dc:creator>
  <cp:lastModifiedBy>NJockisch</cp:lastModifiedBy>
  <cp:revision>2</cp:revision>
  <dcterms:modified xsi:type="dcterms:W3CDTF">2015-03-01T16:09:13Z</dcterms:modified>
</cp:coreProperties>
</file>